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35" r:id="rId2"/>
    <p:sldId id="334" r:id="rId3"/>
    <p:sldId id="266" r:id="rId4"/>
    <p:sldId id="303" r:id="rId5"/>
    <p:sldId id="336" r:id="rId6"/>
    <p:sldId id="337" r:id="rId7"/>
    <p:sldId id="338" r:id="rId8"/>
    <p:sldId id="339" r:id="rId9"/>
    <p:sldId id="301" r:id="rId10"/>
    <p:sldId id="295" r:id="rId11"/>
    <p:sldId id="313" r:id="rId12"/>
    <p:sldId id="324" r:id="rId13"/>
    <p:sldId id="325" r:id="rId14"/>
    <p:sldId id="326" r:id="rId15"/>
    <p:sldId id="341" r:id="rId16"/>
    <p:sldId id="346" r:id="rId17"/>
    <p:sldId id="347" r:id="rId18"/>
    <p:sldId id="342" r:id="rId19"/>
    <p:sldId id="350" r:id="rId20"/>
    <p:sldId id="354" r:id="rId21"/>
    <p:sldId id="351" r:id="rId22"/>
    <p:sldId id="352" r:id="rId23"/>
    <p:sldId id="348" r:id="rId24"/>
    <p:sldId id="353" r:id="rId25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15653"/>
    <a:srgbClr val="379F66"/>
    <a:srgbClr val="CAD9A7"/>
    <a:srgbClr val="FFD85D"/>
    <a:srgbClr val="94BE62"/>
    <a:srgbClr val="ABC076"/>
    <a:srgbClr val="A1C064"/>
    <a:srgbClr val="84C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4" autoAdjust="0"/>
    <p:restoredTop sz="86708" autoAdjust="0"/>
  </p:normalViewPr>
  <p:slideViewPr>
    <p:cSldViewPr>
      <p:cViewPr varScale="1">
        <p:scale>
          <a:sx n="74" d="100"/>
          <a:sy n="74" d="100"/>
        </p:scale>
        <p:origin x="-130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40B3964-2978-44A3-B701-8D237514960D}" type="datetimeFigureOut">
              <a:rPr lang="zh-CN" altLang="en-US"/>
              <a:pPr>
                <a:defRPr/>
              </a:pPr>
              <a:t>2013/11/7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5C9D784-507A-4CEE-B168-80469051CD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26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B85D92F-452D-49BC-A09D-C511439DF7A1}" type="datetimeFigureOut">
              <a:rPr lang="zh-CN" altLang="en-US"/>
              <a:pPr>
                <a:defRPr/>
              </a:pPr>
              <a:t>2013/11/7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3DFDDB8-A414-4213-AD26-3DB0773E42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751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i.baidu.com/bdtongji/item/9541d2f43d80a36d3d148579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zhidao.baidu.com/search?word=%E7%8B%AC%E7%AB%8BIP&amp;fr=qb_search_exp&amp;ie=utf8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7641D-803D-4F40-BB9C-34F0A6CA141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AFF5C9-F342-4BF8-BEBE-ACD89B5BF1F7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有了代码才能被统计到，</a:t>
            </a:r>
            <a:r>
              <a:rPr lang="zh-CN" altLang="en-US" dirty="0" smtClean="0"/>
              <a:t>检查包括：设置代码追踪方式 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加参数 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跟踪 确保安装正确。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06D5C7-5A5E-4354-B2F0-113941C0EAF6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14EB84-11EB-4DD4-ADA7-2C6B476FD26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26B49-312F-47F0-AA7B-3B10DB7FB637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0BFDE1-200E-460B-802A-CD938371981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http://hi.baidu.com/bdtongji/item/9541d2f43d80a36d3d148579</a:t>
            </a:r>
            <a:endParaRPr lang="en-US" altLang="zh-CN" dirty="0" smtClean="0"/>
          </a:p>
          <a:p>
            <a:r>
              <a:rPr lang="zh-CN" altLang="en-US" dirty="0" smtClean="0"/>
              <a:t>那么为什么</a:t>
            </a:r>
            <a:r>
              <a:rPr lang="en-US" altLang="zh-CN" dirty="0" smtClean="0"/>
              <a:t>UV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IP</a:t>
            </a:r>
            <a:r>
              <a:rPr lang="zh-CN" altLang="en-US" dirty="0" smtClean="0"/>
              <a:t>会不一致呢？</a:t>
            </a:r>
          </a:p>
          <a:p>
            <a:r>
              <a:rPr lang="zh-CN" altLang="en-US" dirty="0" smtClean="0"/>
              <a:t>情况一：</a:t>
            </a:r>
            <a:r>
              <a:rPr lang="en-US" altLang="zh-CN" dirty="0" smtClean="0"/>
              <a:t>UV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，这种情况就是在网吧、学校、公司等，公用相同</a:t>
            </a:r>
            <a:r>
              <a:rPr lang="en-US" altLang="zh-CN" dirty="0" smtClean="0"/>
              <a:t>IP</a:t>
            </a:r>
            <a:r>
              <a:rPr lang="zh-CN" altLang="en-US" dirty="0" smtClean="0"/>
              <a:t>的场所中不同的用户，或者多种不同浏览器访问您网站，那么</a:t>
            </a:r>
            <a:r>
              <a:rPr lang="en-US" altLang="zh-CN" dirty="0" smtClean="0"/>
              <a:t>UV</a:t>
            </a:r>
            <a:r>
              <a:rPr lang="zh-CN" altLang="en-US" dirty="0" smtClean="0"/>
              <a:t>数会大于</a:t>
            </a:r>
            <a:r>
              <a:rPr lang="en-US" altLang="zh-CN" dirty="0" smtClean="0"/>
              <a:t>IP</a:t>
            </a:r>
            <a:r>
              <a:rPr lang="zh-CN" altLang="en-US" dirty="0" smtClean="0"/>
              <a:t>数。</a:t>
            </a:r>
          </a:p>
          <a:p>
            <a:r>
              <a:rPr lang="zh-CN" altLang="en-US" dirty="0" smtClean="0"/>
              <a:t>情况二：</a:t>
            </a:r>
            <a:r>
              <a:rPr lang="en-US" altLang="zh-CN" dirty="0" smtClean="0"/>
              <a:t>UV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，这种情况就是在家庭中大多数电脑使用</a:t>
            </a:r>
            <a:r>
              <a:rPr lang="en-US" altLang="zh-CN" dirty="0" smtClean="0"/>
              <a:t>ADSL</a:t>
            </a:r>
            <a:r>
              <a:rPr lang="zh-CN" altLang="en-US" dirty="0" smtClean="0"/>
              <a:t>拨号上网，所以同一个用户在家里不同时间访问您网站时，</a:t>
            </a:r>
            <a:r>
              <a:rPr lang="en-US" altLang="zh-CN" dirty="0" smtClean="0"/>
              <a:t>IP</a:t>
            </a:r>
            <a:r>
              <a:rPr lang="zh-CN" altLang="en-US" dirty="0" smtClean="0"/>
              <a:t>可能会不同，因为它会根据时间变动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，即动态的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地址，但是实际访客数唯一，便会出现</a:t>
            </a:r>
            <a:r>
              <a:rPr lang="en-US" altLang="zh-CN" dirty="0" smtClean="0"/>
              <a:t>UV</a:t>
            </a:r>
            <a:r>
              <a:rPr lang="zh-CN" altLang="en-US" dirty="0" smtClean="0"/>
              <a:t>数小于</a:t>
            </a:r>
            <a:r>
              <a:rPr lang="en-US" altLang="zh-CN" dirty="0" smtClean="0"/>
              <a:t>IP</a:t>
            </a:r>
            <a:r>
              <a:rPr lang="zh-CN" altLang="en-US" dirty="0" smtClean="0"/>
              <a:t>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在同一个局域网中对互联网访问时对外通常是同一个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，如果该局域网中有</a:t>
            </a:r>
            <a:r>
              <a:rPr lang="en-US" altLang="zh-CN" dirty="0" smtClean="0"/>
              <a:t>10</a:t>
            </a:r>
            <a:r>
              <a:rPr lang="zh-CN" altLang="en-US" dirty="0" smtClean="0"/>
              <a:t>台终端在同一个计算时段内访问同一个网站，对该网站的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独立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IP</a:t>
            </a:r>
            <a:r>
              <a:rPr lang="zh-CN" altLang="en-US" dirty="0" smtClean="0"/>
              <a:t>访问数贡献为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，而不是</a:t>
            </a:r>
            <a:r>
              <a:rPr lang="en-US" altLang="zh-CN" dirty="0" smtClean="0"/>
              <a:t>10</a:t>
            </a:r>
            <a:r>
              <a:rPr lang="zh-CN" altLang="en-US" dirty="0" smtClean="0"/>
              <a:t>。而此时</a:t>
            </a:r>
            <a:r>
              <a:rPr lang="en-US" altLang="zh-CN" dirty="0" smtClean="0"/>
              <a:t>UV</a:t>
            </a:r>
            <a:r>
              <a:rPr lang="zh-CN" altLang="en-US" dirty="0" smtClean="0"/>
              <a:t>访问数则为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DFDDB8-A414-4213-AD26-3DB0773E42C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7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14EB84-11EB-4DD4-ADA7-2C6B476FD26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D4951A-CBF7-41B0-8BAE-44FFE51E514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DFDDB8-A414-4213-AD26-3DB0773E42C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06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建议“电子商务研究所”和“电子商务研究中心”两个词同时做，一方面是如果只做“研究中心”，那之前“研究所”的排名就没有了，可能最后“研究中心”的排名没做成功，网站就找不到了。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DFDDB8-A414-4213-AD26-3DB0773E42C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9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292F53-C226-43D2-96A9-9269569212A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E082B-88D0-402E-A977-EFCC2B0A4F7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BA08E7-78DF-4E53-8D1E-44D1B15CD12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衡量数量、质量的指标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F0D5CE-B0FA-455F-91A6-CEF9103B4407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48BFCA-3362-4E39-A577-1761CCAF0922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BC28E-4974-48F7-87EF-77032714EB8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在中国，一般电子商务网站的转化率为千分之一，当当和京东可能有</a:t>
            </a:r>
            <a:r>
              <a:rPr lang="en-US" altLang="zh-CN" dirty="0" smtClean="0"/>
              <a:t>1%</a:t>
            </a:r>
            <a:r>
              <a:rPr lang="zh-CN" altLang="en-US" dirty="0" smtClean="0"/>
              <a:t>，国外有网站做到了</a:t>
            </a:r>
            <a:r>
              <a:rPr lang="en-US" altLang="zh-CN" dirty="0" smtClean="0"/>
              <a:t>30%</a:t>
            </a:r>
            <a:r>
              <a:rPr lang="zh-CN" altLang="en-US" dirty="0" smtClean="0"/>
              <a:t>以上的转化率，因此国内的电子商务用户体验和网络营销方面还有很大的改进空间。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FEE15-CF85-4287-B82F-8CB38FCCF82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B82F77-3AF6-4FBF-BC01-8BC7B8AE81C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88" y="663575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1E0E5-DE71-4A3F-AD1F-079966AC932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7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17488" y="663575"/>
            <a:ext cx="3286125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A15DC-1697-41B9-A2F5-8CB8F0F73E9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03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4188" y="64547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9CC514A-7EF9-445C-A7F9-9B816C92DAF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218.197.118.48/svn/websites/ieb_ne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13" Type="http://schemas.openxmlformats.org/officeDocument/2006/relationships/image" Target="../media/image13.gi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gif"/><Relationship Id="rId1" Type="http://schemas.openxmlformats.org/officeDocument/2006/relationships/tags" Target="../tags/tag3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5" Type="http://schemas.openxmlformats.org/officeDocument/2006/relationships/image" Target="../media/image15.gif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Relationship Id="rId1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4.gif"/><Relationship Id="rId3" Type="http://schemas.openxmlformats.org/officeDocument/2006/relationships/tags" Target="../tags/tag16.xml"/><Relationship Id="rId21" Type="http://schemas.openxmlformats.org/officeDocument/2006/relationships/image" Target="../media/image9.gif"/><Relationship Id="rId7" Type="http://schemas.openxmlformats.org/officeDocument/2006/relationships/tags" Target="../tags/tag2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.gif"/><Relationship Id="rId2" Type="http://schemas.openxmlformats.org/officeDocument/2006/relationships/tags" Target="../tags/tag15.xml"/><Relationship Id="rId16" Type="http://schemas.openxmlformats.org/officeDocument/2006/relationships/image" Target="../media/image15.gif"/><Relationship Id="rId20" Type="http://schemas.openxmlformats.org/officeDocument/2006/relationships/image" Target="../media/image8.gif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7.gif"/><Relationship Id="rId23" Type="http://schemas.openxmlformats.org/officeDocument/2006/relationships/image" Target="../media/image18.gif"/><Relationship Id="rId10" Type="http://schemas.openxmlformats.org/officeDocument/2006/relationships/tags" Target="../tags/tag23.xml"/><Relationship Id="rId19" Type="http://schemas.openxmlformats.org/officeDocument/2006/relationships/image" Target="../media/image13.gif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14.gif"/><Relationship Id="rId2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[pic]\[wallpaper]\3DSYRW_017er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203889-B589-4FC5-A8E5-4521C35A207F}" type="slidenum">
              <a:rPr lang="zh-CN" altLang="en-US"/>
              <a:pPr>
                <a:defRPr/>
              </a:pPr>
              <a:t>1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8443">
            <a:off x="3494750" y="2090296"/>
            <a:ext cx="1999664" cy="219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3214688"/>
            <a:ext cx="6929438" cy="178593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lvl="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   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研究所网站改版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0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8AEA6-8AA6-40F3-8F0C-01F3E2D91D76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5022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百度统计的优势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3850" y="3573463"/>
            <a:ext cx="2592388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 唯一能</a:t>
            </a:r>
            <a:r>
              <a:rPr lang="zh-CN" altLang="en-US" sz="13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全面监控百度推广</a:t>
            </a: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的统计工具，与您的推广账户、点击消费紧密结合，其他工具都不行</a:t>
            </a:r>
            <a:endParaRPr lang="en-US" altLang="zh-CN" sz="13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 透彻了解推广效果</a:t>
            </a:r>
            <a:endParaRPr lang="en-US" altLang="zh-CN" sz="13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987675" y="3592513"/>
            <a:ext cx="2376488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 独有转化分析、事件跟踪等</a:t>
            </a:r>
            <a:endParaRPr lang="en-US" altLang="zh-CN" sz="13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 多维度、对比交叉分析</a:t>
            </a:r>
            <a:endParaRPr lang="en-US" altLang="zh-CN" sz="13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 角度全面的二十多种报告</a:t>
            </a:r>
            <a:endParaRPr lang="en-US" altLang="zh-CN" sz="13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508625" y="3549650"/>
            <a:ext cx="345598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Google Analytics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51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啦、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CNZZ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等相比：</a:t>
            </a:r>
            <a:endParaRPr lang="en-US" altLang="zh-CN" sz="1200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百度技术顶尖，权威可靠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数据永久保存，实时更新，</a:t>
            </a:r>
            <a:r>
              <a:rPr lang="en-US" altLang="zh-CN" sz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只提供昨天的，而百度统计提供</a:t>
            </a:r>
            <a:r>
              <a:rPr lang="en-US" altLang="zh-CN" sz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秒前的</a:t>
            </a:r>
            <a:endParaRPr lang="en-US" altLang="zh-CN" sz="12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 它们只能粗略监测，而百度统计可以区分付费流量，钱花在哪里更清楚</a:t>
            </a:r>
            <a:endParaRPr lang="en-US" altLang="zh-CN" sz="12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所有功能都</a:t>
            </a:r>
            <a:r>
              <a:rPr lang="zh-CN" altLang="en-US" sz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永久免费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25"/>
          <p:cNvGrpSpPr>
            <a:grpSpLocks/>
          </p:cNvGrpSpPr>
          <p:nvPr/>
        </p:nvGrpSpPr>
        <p:grpSpPr bwMode="auto">
          <a:xfrm>
            <a:off x="5867400" y="1052513"/>
            <a:ext cx="1925638" cy="2244725"/>
            <a:chOff x="6247055" y="1328589"/>
            <a:chExt cx="1925345" cy="2244427"/>
          </a:xfrm>
        </p:grpSpPr>
        <p:sp>
          <p:nvSpPr>
            <p:cNvPr id="23" name="圆角矩形 22"/>
            <p:cNvSpPr/>
            <p:nvPr/>
          </p:nvSpPr>
          <p:spPr>
            <a:xfrm>
              <a:off x="6247055" y="1328589"/>
              <a:ext cx="1912647" cy="1799986"/>
            </a:xfrm>
            <a:prstGeom prst="roundRect">
              <a:avLst/>
            </a:prstGeom>
            <a:solidFill>
              <a:srgbClr val="84C6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281" name="TextBox 24"/>
            <p:cNvSpPr txBox="1">
              <a:spLocks noChangeArrowheads="1"/>
            </p:cNvSpPr>
            <p:nvPr/>
          </p:nvSpPr>
          <p:spPr bwMode="auto">
            <a:xfrm>
              <a:off x="6300192" y="1588164"/>
              <a:ext cx="1872208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3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领先</a:t>
              </a:r>
            </a:p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与同类产品相比</a:t>
              </a:r>
            </a:p>
          </p:txBody>
        </p:sp>
        <p:pic>
          <p:nvPicPr>
            <p:cNvPr id="3075" name="Picture 3" descr="E:\[素材库]\icon\28.gif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 contrast="-10000"/>
            </a:blip>
            <a:srcRect/>
            <a:stretch>
              <a:fillRect/>
            </a:stretch>
          </p:blipFill>
          <p:spPr bwMode="auto">
            <a:xfrm>
              <a:off x="6804248" y="2552724"/>
              <a:ext cx="992717" cy="1020292"/>
            </a:xfrm>
            <a:prstGeom prst="rect">
              <a:avLst/>
            </a:prstGeom>
            <a:noFill/>
          </p:spPr>
        </p:pic>
      </p:grpSp>
      <p:grpSp>
        <p:nvGrpSpPr>
          <p:cNvPr id="5" name="组合 18"/>
          <p:cNvGrpSpPr>
            <a:grpSpLocks/>
          </p:cNvGrpSpPr>
          <p:nvPr/>
        </p:nvGrpSpPr>
        <p:grpSpPr bwMode="auto">
          <a:xfrm>
            <a:off x="3219450" y="1052513"/>
            <a:ext cx="1857375" cy="2376487"/>
            <a:chOff x="3347864" y="1268761"/>
            <a:chExt cx="1856456" cy="2376263"/>
          </a:xfrm>
        </p:grpSpPr>
        <p:sp>
          <p:nvSpPr>
            <p:cNvPr id="21" name="圆角矩形 20"/>
            <p:cNvSpPr/>
            <p:nvPr/>
          </p:nvSpPr>
          <p:spPr>
            <a:xfrm>
              <a:off x="3347864" y="1268761"/>
              <a:ext cx="1856456" cy="1800055"/>
            </a:xfrm>
            <a:prstGeom prst="roundRect">
              <a:avLst/>
            </a:prstGeom>
            <a:solidFill>
              <a:srgbClr val="84C6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278" name="TextBox 21"/>
            <p:cNvSpPr txBox="1">
              <a:spLocks noChangeArrowheads="1"/>
            </p:cNvSpPr>
            <p:nvPr/>
          </p:nvSpPr>
          <p:spPr bwMode="auto">
            <a:xfrm>
              <a:off x="3488761" y="1528336"/>
              <a:ext cx="165618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3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独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</a:t>
              </a:r>
              <a:endPara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实用好功能</a:t>
              </a:r>
            </a:p>
          </p:txBody>
        </p:sp>
        <p:pic>
          <p:nvPicPr>
            <p:cNvPr id="3078" name="Picture 6" descr="E:\[素材库]\icon\14.gif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 contrast="-10000"/>
            </a:blip>
            <a:srcRect/>
            <a:stretch>
              <a:fillRect/>
            </a:stretch>
          </p:blipFill>
          <p:spPr bwMode="auto">
            <a:xfrm>
              <a:off x="3560769" y="2326066"/>
              <a:ext cx="1440160" cy="1318958"/>
            </a:xfrm>
            <a:prstGeom prst="rect">
              <a:avLst/>
            </a:prstGeom>
            <a:noFill/>
          </p:spPr>
        </p:pic>
      </p:grpSp>
      <p:grpSp>
        <p:nvGrpSpPr>
          <p:cNvPr id="6" name="组合 23"/>
          <p:cNvGrpSpPr>
            <a:grpSpLocks/>
          </p:cNvGrpSpPr>
          <p:nvPr/>
        </p:nvGrpSpPr>
        <p:grpSpPr bwMode="auto">
          <a:xfrm>
            <a:off x="684213" y="1052513"/>
            <a:ext cx="2016125" cy="2376487"/>
            <a:chOff x="827584" y="1268761"/>
            <a:chExt cx="2016224" cy="2376263"/>
          </a:xfrm>
        </p:grpSpPr>
        <p:sp>
          <p:nvSpPr>
            <p:cNvPr id="18" name="圆角矩形 17"/>
            <p:cNvSpPr/>
            <p:nvPr/>
          </p:nvSpPr>
          <p:spPr>
            <a:xfrm>
              <a:off x="830759" y="1268761"/>
              <a:ext cx="1855878" cy="1800055"/>
            </a:xfrm>
            <a:prstGeom prst="roundRect">
              <a:avLst/>
            </a:prstGeom>
            <a:solidFill>
              <a:srgbClr val="84C6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080" name="Picture 8" descr="E:\[素材库]\icon\53.gif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lum contrast="-10000"/>
            </a:blip>
            <a:srcRect/>
            <a:stretch>
              <a:fillRect/>
            </a:stretch>
          </p:blipFill>
          <p:spPr bwMode="auto">
            <a:xfrm>
              <a:off x="1122094" y="2420888"/>
              <a:ext cx="1347197" cy="1224136"/>
            </a:xfrm>
            <a:prstGeom prst="rect">
              <a:avLst/>
            </a:prstGeom>
            <a:noFill/>
          </p:spPr>
        </p:pic>
        <p:sp>
          <p:nvSpPr>
            <p:cNvPr id="11276" name="TextBox 19"/>
            <p:cNvSpPr txBox="1">
              <a:spLocks noChangeArrowheads="1"/>
            </p:cNvSpPr>
            <p:nvPr/>
          </p:nvSpPr>
          <p:spPr bwMode="auto">
            <a:xfrm>
              <a:off x="827584" y="1528336"/>
              <a:ext cx="2016224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3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唯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endPara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完美结合百度推广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146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B965A0-7B0E-42BC-B0E4-23731FC24FD5}" type="slidenum">
              <a:rPr lang="zh-CN" altLang="en-US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5022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怎么才能用上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只有简单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步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1931988" y="1412875"/>
            <a:ext cx="3311525" cy="115252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获取并添加代码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419100" y="1412875"/>
            <a:ext cx="1898650" cy="115252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登录开通</a:t>
            </a:r>
          </a:p>
        </p:txBody>
      </p:sp>
      <p:sp>
        <p:nvSpPr>
          <p:cNvPr id="24" name="燕尾形 23"/>
          <p:cNvSpPr/>
          <p:nvPr/>
        </p:nvSpPr>
        <p:spPr>
          <a:xfrm>
            <a:off x="4883150" y="1412875"/>
            <a:ext cx="1873250" cy="115252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检查</a:t>
            </a:r>
          </a:p>
        </p:txBody>
      </p:sp>
      <p:grpSp>
        <p:nvGrpSpPr>
          <p:cNvPr id="3" name="组合 137"/>
          <p:cNvGrpSpPr>
            <a:grpSpLocks/>
          </p:cNvGrpSpPr>
          <p:nvPr/>
        </p:nvGrpSpPr>
        <p:grpSpPr bwMode="auto">
          <a:xfrm>
            <a:off x="395288" y="3141663"/>
            <a:ext cx="8305800" cy="2832100"/>
            <a:chOff x="395536" y="3140968"/>
            <a:chExt cx="8306072" cy="2833464"/>
          </a:xfrm>
        </p:grpSpPr>
        <p:pic>
          <p:nvPicPr>
            <p:cNvPr id="1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5536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5536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2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2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331640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2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331640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3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35696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3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35696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3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39752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3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39752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3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43808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4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43808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4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47864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4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47864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4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51920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4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51920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5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83968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5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83968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5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88024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5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88024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5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92080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6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92080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6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6136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6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6136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6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00192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6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00192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7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04248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7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04248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7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08304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7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08304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7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40352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40352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44408" y="49411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44408" y="378904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5536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331640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35696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89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39752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43808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1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47864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51920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83968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88024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92080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6136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00192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04248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99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08304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40352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1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44408" y="3140968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5536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331640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35696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39752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43808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47864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9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51920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83968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1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88024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92080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6136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00192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04248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08304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40352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44408" y="4365104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9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5536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1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331640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35696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339752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43808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47864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6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51920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7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83968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8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88024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9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92080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0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6136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1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00192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2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04248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3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08304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4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40352" y="5517232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5" name="Picture 10" descr="E:\[0.内容小组]\[FC手册]\pic0615\网页设计实用小图标透明png\025\48\web_icon_004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44408" y="5517232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137" name="矩形 136"/>
            <p:cNvSpPr/>
            <p:nvPr/>
          </p:nvSpPr>
          <p:spPr>
            <a:xfrm>
              <a:off x="2772101" y="4220988"/>
              <a:ext cx="3095726" cy="1367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已有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14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客户正在使用，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您也不应落后！</a:t>
              </a:r>
            </a:p>
            <a:p>
              <a:pPr algn="ctr">
                <a:defRPr/>
              </a:pPr>
              <a:endParaRPr lang="zh-CN" altLang="en-US" dirty="0"/>
            </a:p>
          </p:txBody>
        </p:sp>
      </p:grpSp>
      <p:sp>
        <p:nvSpPr>
          <p:cNvPr id="139" name="矩形 138"/>
          <p:cNvSpPr>
            <a:spLocks noChangeArrowheads="1"/>
          </p:cNvSpPr>
          <p:nvPr/>
        </p:nvSpPr>
        <p:spPr bwMode="auto">
          <a:xfrm>
            <a:off x="7043738" y="1804988"/>
            <a:ext cx="1704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开始使用</a:t>
            </a:r>
            <a:r>
              <a:rPr lang="en-US" altLang="zh-CN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advTm="13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07950" y="1519238"/>
            <a:ext cx="1727200" cy="2054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308850" y="1519238"/>
            <a:ext cx="1727200" cy="2054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708400" y="1519238"/>
            <a:ext cx="1727200" cy="2054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908175" y="1519238"/>
            <a:ext cx="1727200" cy="2054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EF369-1B63-4FF6-A66D-11CC40FAE084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11271" name="TextBox 2"/>
          <p:cNvSpPr txBox="1">
            <a:spLocks noChangeArrowheads="1"/>
          </p:cNvSpPr>
          <p:nvPr/>
        </p:nvSpPr>
        <p:spPr bwMode="auto">
          <a:xfrm>
            <a:off x="144463" y="188913"/>
            <a:ext cx="3203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统计报告总览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838" y="1703388"/>
            <a:ext cx="1584325" cy="1030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流量来源报告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访客是搜什么词发现我、从哪里来的？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3850" y="1700213"/>
            <a:ext cx="1655763" cy="6937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百度推广报告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看清推广现状和效果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79613" y="1719263"/>
            <a:ext cx="1584325" cy="12684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流量趋势报告  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来网站的人最近是多了还是少了？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一般几点来？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80288" y="1712913"/>
            <a:ext cx="1512887" cy="1030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访客特征报告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访客地域来源，对网站的喜好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195513" y="4076700"/>
            <a:ext cx="4321175" cy="10779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重点讲述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与推广最密切的三大核心报告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160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助您快速优化推广</a:t>
            </a:r>
            <a:endParaRPr lang="en-US" altLang="zh-CN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95288" y="2492375"/>
            <a:ext cx="863600" cy="288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关键词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5288" y="2924175"/>
            <a:ext cx="863600" cy="288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创意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1275" y="2852738"/>
            <a:ext cx="865188" cy="288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搜索词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8625" y="1519238"/>
            <a:ext cx="1727200" cy="20542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80063" y="1700213"/>
            <a:ext cx="1687512" cy="693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网站访问报告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记录访客的网站行为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0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下箭头 35"/>
          <p:cNvSpPr/>
          <p:nvPr/>
        </p:nvSpPr>
        <p:spPr>
          <a:xfrm>
            <a:off x="2700338" y="3789363"/>
            <a:ext cx="647700" cy="57626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2700338" y="2133600"/>
            <a:ext cx="647700" cy="57467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4365625"/>
            <a:ext cx="914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圆角矩形 30"/>
          <p:cNvSpPr/>
          <p:nvPr/>
        </p:nvSpPr>
        <p:spPr>
          <a:xfrm>
            <a:off x="5226050" y="4149725"/>
            <a:ext cx="2009775" cy="647700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圆角矩形 4"/>
          <p:cNvSpPr/>
          <p:nvPr/>
        </p:nvSpPr>
        <p:spPr>
          <a:xfrm>
            <a:off x="5292725" y="4221163"/>
            <a:ext cx="1871663" cy="7461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spcCol="1270" anchor="ctr"/>
          <a:lstStyle/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对应了，则暂时不用管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endParaRPr lang="zh-CN" altLang="en-US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230813" y="4868863"/>
            <a:ext cx="2005012" cy="1439862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圆角矩形 4"/>
          <p:cNvSpPr/>
          <p:nvPr/>
        </p:nvSpPr>
        <p:spPr>
          <a:xfrm>
            <a:off x="5292725" y="5084763"/>
            <a:ext cx="1804988" cy="10334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spcCol="1270" anchor="ctr"/>
          <a:lstStyle/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不对应，则说明搜这个词的访客来到页面后没有找到相应的东西。</a:t>
            </a:r>
            <a:endParaRPr lang="en-US" altLang="zh-CN" sz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需调整页面内容，过段时间再观察效果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636838"/>
            <a:ext cx="914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5219700" y="2349500"/>
            <a:ext cx="2016125" cy="647700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圆角矩形 4"/>
          <p:cNvSpPr/>
          <p:nvPr/>
        </p:nvSpPr>
        <p:spPr>
          <a:xfrm>
            <a:off x="5286375" y="2349500"/>
            <a:ext cx="1878013" cy="7445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spcCol="1270" anchor="ctr"/>
          <a:lstStyle/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已在推广，则可对此词</a:t>
            </a:r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适当提价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64BF0-EB8B-4C71-A15E-9C4BA3EC79AF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12301" name="TextBox 2"/>
          <p:cNvSpPr txBox="1">
            <a:spLocks noChangeArrowheads="1"/>
          </p:cNvSpPr>
          <p:nvPr/>
        </p:nvSpPr>
        <p:spPr bwMode="auto">
          <a:xfrm>
            <a:off x="144463" y="188913"/>
            <a:ext cx="471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搜索词报告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添加高质量关键词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流程图: 延期 5"/>
          <p:cNvSpPr/>
          <p:nvPr/>
        </p:nvSpPr>
        <p:spPr>
          <a:xfrm flipH="1">
            <a:off x="7885113" y="5229225"/>
            <a:ext cx="1258887" cy="1368425"/>
          </a:xfrm>
          <a:prstGeom prst="flowChartDelay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35938" y="5732463"/>
            <a:ext cx="100806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看实例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69950" y="1341438"/>
            <a:ext cx="4619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如何使用搜索词报告？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226050" y="3213100"/>
            <a:ext cx="2009775" cy="647700"/>
          </a:xfrm>
          <a:prstGeom prst="roundRect">
            <a:avLst>
              <a:gd name="adj" fmla="val 1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圆角矩形 4"/>
          <p:cNvSpPr/>
          <p:nvPr/>
        </p:nvSpPr>
        <p:spPr>
          <a:xfrm>
            <a:off x="5292725" y="3213100"/>
            <a:ext cx="1943100" cy="7461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spcCol="1270" anchor="ctr"/>
          <a:lstStyle/>
          <a:p>
            <a:pPr defTabSz="533400">
              <a:lnSpc>
                <a:spcPts val="1700"/>
              </a:lnSpc>
              <a:spcAft>
                <a:spcPct val="350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尚未推广，则</a:t>
            </a:r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添加为新词</a:t>
            </a:r>
          </a:p>
        </p:txBody>
      </p:sp>
      <p:grpSp>
        <p:nvGrpSpPr>
          <p:cNvPr id="4" name="组合 17"/>
          <p:cNvGrpSpPr>
            <a:grpSpLocks/>
          </p:cNvGrpSpPr>
          <p:nvPr/>
        </p:nvGrpSpPr>
        <p:grpSpPr bwMode="auto">
          <a:xfrm>
            <a:off x="1787525" y="1125538"/>
            <a:ext cx="2568575" cy="1079500"/>
            <a:chOff x="180019" y="0"/>
            <a:chExt cx="1944216" cy="1080120"/>
          </a:xfrm>
        </p:grpSpPr>
        <p:sp>
          <p:nvSpPr>
            <p:cNvPr id="19" name="圆角矩形 18"/>
            <p:cNvSpPr/>
            <p:nvPr/>
          </p:nvSpPr>
          <p:spPr>
            <a:xfrm>
              <a:off x="180019" y="0"/>
              <a:ext cx="1944216" cy="108012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圆角矩形 4"/>
            <p:cNvSpPr/>
            <p:nvPr/>
          </p:nvSpPr>
          <p:spPr>
            <a:xfrm>
              <a:off x="211261" y="31768"/>
              <a:ext cx="1881732" cy="1016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5720" rIns="45720" spcCol="1270" anchor="ctr"/>
            <a:lstStyle/>
            <a:p>
              <a:pPr algn="ctr" defTabSz="53340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把搜索词按浏览量从高到低排列，并关注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前</a:t>
              </a:r>
              <a:r>
                <a:rPr lang="en-US" altLang="zh-CN" sz="12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页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的词</a:t>
              </a:r>
              <a:endPara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1"/>
          <p:cNvGrpSpPr>
            <a:grpSpLocks/>
          </p:cNvGrpSpPr>
          <p:nvPr/>
        </p:nvGrpSpPr>
        <p:grpSpPr bwMode="auto">
          <a:xfrm>
            <a:off x="1787525" y="2781300"/>
            <a:ext cx="2568575" cy="1079500"/>
            <a:chOff x="180019" y="1620180"/>
            <a:chExt cx="1944216" cy="1080120"/>
          </a:xfrm>
        </p:grpSpPr>
        <p:sp>
          <p:nvSpPr>
            <p:cNvPr id="23" name="圆角矩形 22"/>
            <p:cNvSpPr/>
            <p:nvPr/>
          </p:nvSpPr>
          <p:spPr>
            <a:xfrm>
              <a:off x="180019" y="1620180"/>
              <a:ext cx="1944216" cy="108012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4"/>
            <p:cNvSpPr/>
            <p:nvPr/>
          </p:nvSpPr>
          <p:spPr>
            <a:xfrm>
              <a:off x="211261" y="1651948"/>
              <a:ext cx="1881732" cy="1016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5720" rIns="45720" spcCol="1270" anchor="ctr"/>
            <a:lstStyle/>
            <a:p>
              <a:pPr algn="ctr" defTabSz="53340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找出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跳出率低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的词，并查看该词是否在推广</a:t>
              </a:r>
            </a:p>
          </p:txBody>
        </p:sp>
      </p:grpSp>
      <p:grpSp>
        <p:nvGrpSpPr>
          <p:cNvPr id="8" name="组合 26"/>
          <p:cNvGrpSpPr>
            <a:grpSpLocks/>
          </p:cNvGrpSpPr>
          <p:nvPr/>
        </p:nvGrpSpPr>
        <p:grpSpPr bwMode="auto">
          <a:xfrm>
            <a:off x="1763713" y="4437063"/>
            <a:ext cx="2663825" cy="1079500"/>
            <a:chOff x="144013" y="3240360"/>
            <a:chExt cx="2016229" cy="1080120"/>
          </a:xfrm>
        </p:grpSpPr>
        <p:sp>
          <p:nvSpPr>
            <p:cNvPr id="28" name="圆角矩形 27"/>
            <p:cNvSpPr/>
            <p:nvPr/>
          </p:nvSpPr>
          <p:spPr>
            <a:xfrm>
              <a:off x="144013" y="3240360"/>
              <a:ext cx="2016229" cy="108012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圆角矩形 4"/>
            <p:cNvSpPr/>
            <p:nvPr/>
          </p:nvSpPr>
          <p:spPr>
            <a:xfrm>
              <a:off x="175254" y="3272128"/>
              <a:ext cx="1953748" cy="1016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5720" rIns="45720" spcCol="1270" anchor="ctr"/>
            <a:lstStyle/>
            <a:p>
              <a:pPr algn="ctr" defTabSz="53340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n-US" altLang="zh-CN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找到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跳出率高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的词，并检查该词是否对应了相关页面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6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2" grpId="0"/>
      <p:bldP spid="34" grpId="0"/>
      <p:bldP spid="16" grpId="0"/>
      <p:bldP spid="6" grpId="0" animBg="1"/>
      <p:bldP spid="7" grpId="0"/>
      <p:bldP spid="20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412875"/>
            <a:ext cx="5535613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0" y="981075"/>
            <a:ext cx="5867400" cy="5040313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95EC8-624D-407F-B832-D4C7CEE863AF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13317" name="TextBox 3"/>
          <p:cNvSpPr txBox="1">
            <a:spLocks noChangeArrowheads="1"/>
          </p:cNvSpPr>
          <p:nvPr/>
        </p:nvSpPr>
        <p:spPr bwMode="auto">
          <a:xfrm>
            <a:off x="144463" y="188913"/>
            <a:ext cx="64436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案例分析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如何选出好的关键词</a:t>
            </a:r>
          </a:p>
          <a:p>
            <a:pPr eaLnBrk="1" hangingPunct="1"/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27763" y="2266950"/>
            <a:ext cx="259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、把搜索词按浏览量从高到低排列。</a:t>
            </a:r>
            <a:endParaRPr lang="zh-CN" altLang="en-US" sz="1200" b="1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rot="5400000">
            <a:off x="3923507" y="1916906"/>
            <a:ext cx="431800" cy="1587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1"/>
          </p:cNvCxnSpPr>
          <p:nvPr/>
        </p:nvCxnSpPr>
        <p:spPr>
          <a:xfrm rot="10800000" flipV="1">
            <a:off x="5292725" y="3178175"/>
            <a:ext cx="935038" cy="154622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1"/>
          </p:cNvCxnSpPr>
          <p:nvPr/>
        </p:nvCxnSpPr>
        <p:spPr>
          <a:xfrm rot="10800000">
            <a:off x="5364163" y="2781300"/>
            <a:ext cx="863600" cy="39687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1"/>
          </p:cNvCxnSpPr>
          <p:nvPr/>
        </p:nvCxnSpPr>
        <p:spPr>
          <a:xfrm rot="10800000" flipV="1">
            <a:off x="5364163" y="3178175"/>
            <a:ext cx="863600" cy="82708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2" idx="1"/>
          </p:cNvCxnSpPr>
          <p:nvPr/>
        </p:nvCxnSpPr>
        <p:spPr>
          <a:xfrm rot="10800000" flipV="1">
            <a:off x="5364163" y="3178175"/>
            <a:ext cx="863600" cy="61118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227763" y="4221163"/>
            <a:ext cx="26654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、挑选出排名靠前的搜索词中跳出率高的词。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箭头连接符 16"/>
          <p:cNvCxnSpPr>
            <a:stCxn id="25" idx="1"/>
          </p:cNvCxnSpPr>
          <p:nvPr/>
        </p:nvCxnSpPr>
        <p:spPr>
          <a:xfrm rot="10800000" flipV="1">
            <a:off x="5364163" y="4545013"/>
            <a:ext cx="863600" cy="46831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5" idx="1"/>
          </p:cNvCxnSpPr>
          <p:nvPr/>
        </p:nvCxnSpPr>
        <p:spPr>
          <a:xfrm rot="10800000" flipV="1">
            <a:off x="5364163" y="4545013"/>
            <a:ext cx="863600" cy="68421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5" idx="1"/>
          </p:cNvCxnSpPr>
          <p:nvPr/>
        </p:nvCxnSpPr>
        <p:spPr>
          <a:xfrm rot="10800000" flipV="1">
            <a:off x="5364163" y="4545013"/>
            <a:ext cx="863600" cy="97155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1"/>
          </p:cNvCxnSpPr>
          <p:nvPr/>
        </p:nvCxnSpPr>
        <p:spPr>
          <a:xfrm rot="10800000" flipV="1">
            <a:off x="5364163" y="4545013"/>
            <a:ext cx="863600" cy="118745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79388" y="3644900"/>
            <a:ext cx="3816350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9388" y="4652963"/>
            <a:ext cx="381635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79388" y="4905375"/>
            <a:ext cx="3816350" cy="2159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227763" y="3543300"/>
            <a:ext cx="26289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排名</a:t>
            </a:r>
            <a:r>
              <a:rPr lang="en-US" altLang="zh-CN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的词跳出率很低，且尚未推广，加为新关键词。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192838" y="4941888"/>
            <a:ext cx="28432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排名</a:t>
            </a:r>
            <a:r>
              <a:rPr lang="en-US" altLang="zh-CN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的词跳出率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特高，检查这个词是否对应了相关页面。若没对应，则调整页面内容。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227763" y="2854325"/>
            <a:ext cx="273685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、挑选出排名靠前的搜索词中跳出率低的词。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0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30" grpId="0" animBg="1"/>
      <p:bldP spid="31" grpId="0" animBg="1"/>
      <p:bldP spid="32" grpId="0" animBg="1"/>
      <p:bldP spid="35" grpId="0" animBg="1"/>
      <p:bldP spid="36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430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53" y="620688"/>
            <a:ext cx="9106149" cy="428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" y="692696"/>
            <a:ext cx="9044493" cy="42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56" y="1340768"/>
            <a:ext cx="9169153" cy="431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0" y="1916832"/>
            <a:ext cx="9031802" cy="425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645333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百度统计 </a:t>
            </a:r>
            <a:r>
              <a:rPr lang="en-US" altLang="zh-CN" dirty="0" smtClean="0"/>
              <a:t>us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whieb     ps:2013whieb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8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3EF369-1B63-4FF6-A66D-11CC40FAE084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1271" name="TextBox 2"/>
          <p:cNvSpPr txBox="1">
            <a:spLocks noChangeArrowheads="1"/>
          </p:cNvSpPr>
          <p:nvPr/>
        </p:nvSpPr>
        <p:spPr bwMode="auto">
          <a:xfrm>
            <a:off x="144463" y="188913"/>
            <a:ext cx="3203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Site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27584" y="1628800"/>
            <a:ext cx="7704856" cy="470898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Site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是什么？</a:t>
            </a:r>
          </a:p>
          <a:p>
            <a:pPr marL="0" indent="0"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        百度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Site 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是致力于为开发者提供从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WebApp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到流量、用户引入再到变现的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综合服务平台，亦是国内首家的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WebApp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在线生成服务平台。</a:t>
            </a:r>
          </a:p>
          <a:p>
            <a:pPr marL="0" indent="0"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        百度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Site 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通过云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平台的结构化站点处理能力，为开发者最低限度降低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WebApp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制作成本。开发者可以直接通过平台操作，轻松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WebAPP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在线效果定制及生成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，无需任何线下开发成本。</a:t>
            </a:r>
          </a:p>
          <a:p>
            <a:pPr marL="0" indent="0"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        百度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Site 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由移动搜索产品负责运营，皆在推动移动互联网优质资源的健康发展。专为手机终端所设计的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WebApp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在内容可用性、浏览和交互操作的易用性上都更具优势，将获得更多的移动流量及用户的引入。</a:t>
            </a:r>
          </a:p>
          <a:p>
            <a:pPr algn="ctr" eaLnBrk="1" hangingPunct="1">
              <a:lnSpc>
                <a:spcPct val="200000"/>
              </a:lnSpc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938"/>
            <a:ext cx="27908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93CC0-3B6A-4BA2-8F73-8DF656B7689C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684213" y="1274762"/>
            <a:ext cx="2303611" cy="3882429"/>
            <a:chOff x="755576" y="1124744"/>
            <a:chExt cx="2016224" cy="2293139"/>
          </a:xfrm>
        </p:grpSpPr>
        <p:sp>
          <p:nvSpPr>
            <p:cNvPr id="48" name="圆角矩形 47"/>
            <p:cNvSpPr/>
            <p:nvPr/>
          </p:nvSpPr>
          <p:spPr>
            <a:xfrm>
              <a:off x="812729" y="1124744"/>
              <a:ext cx="1887630" cy="1943769"/>
            </a:xfrm>
            <a:prstGeom prst="roundRect">
              <a:avLst/>
            </a:prstGeom>
            <a:solidFill>
              <a:srgbClr val="CAD9A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05" name="TextBox 55"/>
            <p:cNvSpPr txBox="1">
              <a:spLocks noChangeArrowheads="1"/>
            </p:cNvSpPr>
            <p:nvPr/>
          </p:nvSpPr>
          <p:spPr bwMode="auto">
            <a:xfrm>
              <a:off x="755576" y="1278690"/>
              <a:ext cx="2016224" cy="307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6" name="Picture 2" descr="E:\[素材库]\icon\49.gif"/>
            <p:cNvPicPr>
              <a:picLocks noChangeAspect="1" noChangeArrowheads="1"/>
            </p:cNvPicPr>
            <p:nvPr/>
          </p:nvPicPr>
          <p:blipFill>
            <a:blip r:embed="rId4">
              <a:lum bright="4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73" y="2280952"/>
              <a:ext cx="1191071" cy="1136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3563938" y="1274763"/>
            <a:ext cx="2160190" cy="4026445"/>
            <a:chOff x="3635896" y="1124744"/>
            <a:chExt cx="1887033" cy="2448272"/>
          </a:xfrm>
        </p:grpSpPr>
        <p:sp>
          <p:nvSpPr>
            <p:cNvPr id="49" name="圆角矩形 48"/>
            <p:cNvSpPr/>
            <p:nvPr/>
          </p:nvSpPr>
          <p:spPr>
            <a:xfrm>
              <a:off x="3635896" y="1124744"/>
              <a:ext cx="1887033" cy="1944963"/>
            </a:xfrm>
            <a:prstGeom prst="roundRect">
              <a:avLst/>
            </a:prstGeom>
            <a:solidFill>
              <a:srgbClr val="CAD9A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02" name="TextBox 49"/>
            <p:cNvSpPr txBox="1">
              <a:spLocks noChangeArrowheads="1"/>
            </p:cNvSpPr>
            <p:nvPr/>
          </p:nvSpPr>
          <p:spPr bwMode="auto">
            <a:xfrm>
              <a:off x="3779912" y="1302440"/>
              <a:ext cx="1656184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3" name="Picture 3" descr="E:\[素材库]\icon\48.gif"/>
            <p:cNvPicPr>
              <a:picLocks noChangeAspect="1" noChangeArrowheads="1"/>
            </p:cNvPicPr>
            <p:nvPr/>
          </p:nvPicPr>
          <p:blipFill>
            <a:blip r:embed="rId5">
              <a:lum bright="4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132856"/>
              <a:ext cx="1601889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17"/>
          <p:cNvGrpSpPr>
            <a:grpSpLocks/>
          </p:cNvGrpSpPr>
          <p:nvPr/>
        </p:nvGrpSpPr>
        <p:grpSpPr bwMode="auto">
          <a:xfrm>
            <a:off x="6372225" y="1274762"/>
            <a:ext cx="2028825" cy="4026445"/>
            <a:chOff x="6444208" y="1124744"/>
            <a:chExt cx="2028857" cy="2463427"/>
          </a:xfrm>
        </p:grpSpPr>
        <p:sp>
          <p:nvSpPr>
            <p:cNvPr id="51" name="圆角矩形 50"/>
            <p:cNvSpPr/>
            <p:nvPr/>
          </p:nvSpPr>
          <p:spPr>
            <a:xfrm>
              <a:off x="6444208" y="1124744"/>
              <a:ext cx="1944719" cy="1944059"/>
            </a:xfrm>
            <a:prstGeom prst="roundRect">
              <a:avLst/>
            </a:prstGeom>
            <a:solidFill>
              <a:srgbClr val="CAD9A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299" name="TextBox 51"/>
            <p:cNvSpPr txBox="1">
              <a:spLocks noChangeArrowheads="1"/>
            </p:cNvSpPr>
            <p:nvPr/>
          </p:nvSpPr>
          <p:spPr bwMode="auto">
            <a:xfrm>
              <a:off x="6456841" y="1302440"/>
              <a:ext cx="2016224" cy="307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300" name="Picture 5" descr="E:\[素材库]\icon\51.gif"/>
            <p:cNvPicPr>
              <a:picLocks noChangeAspect="1" noChangeArrowheads="1"/>
            </p:cNvPicPr>
            <p:nvPr/>
          </p:nvPicPr>
          <p:blipFill>
            <a:blip r:embed="rId6">
              <a:lum bright="4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2223448"/>
              <a:ext cx="1152128" cy="1364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7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Site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的优势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074990" y="1708497"/>
            <a:ext cx="1583655" cy="10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步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内容，无须维护成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本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3707954" y="1628800"/>
            <a:ext cx="21601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多套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模板套用，轻松打造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webapp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助力无线搜索排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endParaRPr lang="zh-CN" altLang="en-US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537929" y="1529399"/>
            <a:ext cx="1889711" cy="15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提供专业详尽的数据统计功能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永久免费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459003"/>
      </p:ext>
    </p:extLst>
  </p:cSld>
  <p:clrMapOvr>
    <a:masterClrMapping/>
  </p:clrMapOvr>
  <p:transition advTm="11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714"/>
            <a:ext cx="9144000" cy="430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20" y="1340768"/>
            <a:ext cx="10005520" cy="470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4563"/>
            <a:ext cx="91725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3462" r="13145"/>
          <a:stretch/>
        </p:blipFill>
        <p:spPr bwMode="auto">
          <a:xfrm>
            <a:off x="-8615" y="1198179"/>
            <a:ext cx="8613063" cy="518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676275"/>
            <a:ext cx="94107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" y="3429000"/>
            <a:ext cx="9915526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9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Whieb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网站现状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834188" y="6532191"/>
            <a:ext cx="2133600" cy="365125"/>
          </a:xfrm>
        </p:spPr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" y="44624"/>
            <a:ext cx="4482108" cy="418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" y="3965848"/>
            <a:ext cx="4496645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8064"/>
            <a:ext cx="5600029" cy="495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86136"/>
            <a:ext cx="5997024" cy="55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95" y="44624"/>
            <a:ext cx="6484505" cy="6858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56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691B33-8246-44EE-8621-6A4A73E8FA4D}" type="slidenum">
              <a:rPr lang="zh-CN" altLang="en-US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5123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2000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766763" y="1038225"/>
            <a:ext cx="428625" cy="357188"/>
          </a:xfrm>
          <a:prstGeom prst="round2DiagRect">
            <a:avLst>
              <a:gd name="adj1" fmla="val 44321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7" name="对角圆角矩形 6"/>
          <p:cNvSpPr/>
          <p:nvPr/>
        </p:nvSpPr>
        <p:spPr>
          <a:xfrm>
            <a:off x="755650" y="1700213"/>
            <a:ext cx="428625" cy="357187"/>
          </a:xfrm>
          <a:prstGeom prst="round2DiagRect">
            <a:avLst>
              <a:gd name="adj1" fmla="val 44321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1258888" y="990600"/>
            <a:ext cx="612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百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度统计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7" name="TextBox 8"/>
          <p:cNvSpPr txBox="1">
            <a:spLocks noChangeArrowheads="1"/>
          </p:cNvSpPr>
          <p:nvPr/>
        </p:nvSpPr>
        <p:spPr bwMode="auto">
          <a:xfrm>
            <a:off x="1258888" y="1687513"/>
            <a:ext cx="6049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SiteApp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776288" y="2343150"/>
            <a:ext cx="428625" cy="357188"/>
          </a:xfrm>
          <a:prstGeom prst="round2DiagRect">
            <a:avLst>
              <a:gd name="adj1" fmla="val 44321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5130" name="TextBox 8"/>
          <p:cNvSpPr txBox="1">
            <a:spLocks noChangeArrowheads="1"/>
          </p:cNvSpPr>
          <p:nvPr/>
        </p:nvSpPr>
        <p:spPr bwMode="auto">
          <a:xfrm>
            <a:off x="1258888" y="2349500"/>
            <a:ext cx="6040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研究所网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站改版方案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3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E826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Whieb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现存问题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27584" y="1171773"/>
            <a:ext cx="7673474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首页排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版较乱，几处冗余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资料中心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网页布局不美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观，利用率低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浏览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器兼容性差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缺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robots.txt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网站地图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、网站日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存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在死链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标题重复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，都是“欢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迎来到电子商务研究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所”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eaLnBrk="1" hangingPunct="1">
              <a:lnSpc>
                <a:spcPct val="20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20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7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25413" y="960363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网站改版粗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略设计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834188" y="7291487"/>
            <a:ext cx="2133600" cy="365125"/>
          </a:xfrm>
        </p:spPr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00" y="990823"/>
            <a:ext cx="4456176" cy="4980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3" y="741981"/>
            <a:ext cx="3754065" cy="606779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新网站初步设计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3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836712"/>
            <a:ext cx="4609988" cy="5040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" y="908720"/>
            <a:ext cx="4465450" cy="4722651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新网站初步设计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6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6391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Whieb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改版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实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施小组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27584" y="980728"/>
            <a:ext cx="6984776" cy="747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方案一：修改代码        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方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案二：新资料管理系统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组成员：朱孔真、周良俊、夏凯及各位审美大师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进度安排：一个月（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11.7-12.7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每周四例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会结束后开小组例会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地址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hlinkClick r:id="rId2"/>
              </a:rPr>
              <a:t>https://218.197.118.48/svn/websites/ieb_new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Us/ps: ieb_zkz/zkz; ieb_zlj/zlj; ieb_xk/xk</a:t>
            </a: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200000"/>
              </a:lnSpc>
              <a:buFont typeface="Wingdings"/>
              <a:buChar char="p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20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20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55391"/>
              </p:ext>
            </p:extLst>
          </p:nvPr>
        </p:nvGraphicFramePr>
        <p:xfrm>
          <a:off x="1403648" y="2708920"/>
          <a:ext cx="6556080" cy="2448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360"/>
                <a:gridCol w="2567168"/>
                <a:gridCol w="1803552"/>
              </a:tblGrid>
              <a:tr h="4896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11.7—11.15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确定需求、跑通代码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朱孔真</a:t>
                      </a:r>
                      <a:endParaRPr lang="zh-CN" altLang="en-US" dirty="0"/>
                    </a:p>
                  </a:txBody>
                  <a:tcPr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11.16—11.21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更改首页布局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夏凯</a:t>
                      </a:r>
                      <a:endParaRPr lang="zh-CN" altLang="en-US" dirty="0"/>
                    </a:p>
                  </a:txBody>
                  <a:tcPr/>
                </a:tc>
              </a:tr>
              <a:tr h="489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11.22—11.29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更改资料中心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周良俊</a:t>
                      </a:r>
                      <a:endParaRPr lang="zh-CN" altLang="en-US" dirty="0"/>
                    </a:p>
                  </a:txBody>
                  <a:tcPr/>
                </a:tc>
              </a:tr>
              <a:tr h="48965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11.30—12.7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调试、部署、测试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大家一起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0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CA15DC-1697-41B9-A2F5-8CB8F0F73E90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3" name="WordArt 3"/>
          <p:cNvSpPr>
            <a:spLocks noChangeArrowheads="1" noChangeShapeType="1" noTextEdit="1"/>
          </p:cNvSpPr>
          <p:nvPr/>
        </p:nvSpPr>
        <p:spPr bwMode="auto">
          <a:xfrm>
            <a:off x="1763688" y="2276872"/>
            <a:ext cx="6048771" cy="1642864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 cmpd="sng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chemeClr val="tx1">
                      <a:alpha val="50000"/>
                    </a:schemeClr>
                  </a:outerShdw>
                </a:effectLst>
                <a:latin typeface="Verdana"/>
              </a:rPr>
              <a:t>Thank </a:t>
            </a:r>
            <a:r>
              <a:rPr lang="en-US" altLang="zh-CN" sz="5400" b="1" kern="10" dirty="0" smtClean="0">
                <a:ln w="28575" cmpd="sng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chemeClr val="tx1">
                      <a:alpha val="50000"/>
                    </a:schemeClr>
                  </a:outerShdw>
                </a:effectLst>
                <a:latin typeface="Verdana"/>
              </a:rPr>
              <a:t>You!</a:t>
            </a:r>
            <a:endParaRPr lang="zh-CN" altLang="en-US" sz="5400" b="1" kern="10" dirty="0">
              <a:ln w="28575" cmpd="sng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hlink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chemeClr val="tx1">
                    <a:alpha val="50000"/>
                  </a:schemeClr>
                </a:outerShdw>
              </a:effectLst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82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 rot="5400000">
            <a:off x="3743325" y="4905375"/>
            <a:ext cx="6477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476375" y="3284538"/>
            <a:ext cx="1943100" cy="12969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3418681" y="3933032"/>
            <a:ext cx="129698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10800000" flipV="1">
            <a:off x="5106988" y="3213100"/>
            <a:ext cx="2128837" cy="12954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21" idx="0"/>
          </p:cNvCxnSpPr>
          <p:nvPr/>
        </p:nvCxnSpPr>
        <p:spPr>
          <a:xfrm rot="16200000" flipH="1" flipV="1">
            <a:off x="2717800" y="-549275"/>
            <a:ext cx="2160588" cy="522128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1" idx="0"/>
          </p:cNvCxnSpPr>
          <p:nvPr/>
        </p:nvCxnSpPr>
        <p:spPr>
          <a:xfrm rot="16200000" flipH="1" flipV="1">
            <a:off x="4121944" y="926306"/>
            <a:ext cx="2232025" cy="23415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1" idx="0"/>
          </p:cNvCxnSpPr>
          <p:nvPr/>
        </p:nvCxnSpPr>
        <p:spPr>
          <a:xfrm rot="16200000" flipH="1">
            <a:off x="5778500" y="1611313"/>
            <a:ext cx="2232025" cy="9715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33F260-8A63-424E-B279-81D8428B8BEB}" type="slidenum">
              <a:rPr lang="zh-CN" altLang="en-US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6154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4951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网站流量分析使收入大涨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36%</a:t>
            </a: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8"/>
          <p:cNvGrpSpPr>
            <a:grpSpLocks/>
          </p:cNvGrpSpPr>
          <p:nvPr/>
        </p:nvGrpSpPr>
        <p:grpSpPr bwMode="auto">
          <a:xfrm>
            <a:off x="900113" y="1052513"/>
            <a:ext cx="3527425" cy="896937"/>
            <a:chOff x="899592" y="1052736"/>
            <a:chExt cx="3528392" cy="896182"/>
          </a:xfrm>
        </p:grpSpPr>
        <p:pic>
          <p:nvPicPr>
            <p:cNvPr id="6163" name="图片 13" descr="AbeBooks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302" y="1052736"/>
              <a:ext cx="29146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99592" y="1450863"/>
              <a:ext cx="3528392" cy="49805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是全球最大的图书交易网站，汇聚了超过</a:t>
              </a:r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13,500</a:t>
              </a: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家书商的</a:t>
              </a:r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80,000,000</a:t>
              </a: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本新旧图书、珍稀图书以及绝版书。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771775" y="4365625"/>
            <a:ext cx="2736850" cy="417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网站流量分析有价值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68538" y="5300663"/>
            <a:ext cx="3671887" cy="6461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因此，百度推出了免费的网站流量分析工具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百度统计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9388" y="2852738"/>
            <a:ext cx="2520950" cy="93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分析：购买者是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搜什么词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来的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发现：读者对新书有强大需求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策略：立即扩大新书业务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771775" y="2852738"/>
            <a:ext cx="2808288" cy="93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分析：读者习惯看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哪些页面、哪些位置</a:t>
            </a:r>
            <a:endParaRPr lang="en-US" altLang="zh-CN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发现：最受关注的区域、站内浏览路线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策略：调整了网站的页面结构</a:t>
            </a:r>
          </a:p>
        </p:txBody>
      </p:sp>
      <p:sp>
        <p:nvSpPr>
          <p:cNvPr id="24" name="矩形 23"/>
          <p:cNvSpPr/>
          <p:nvPr/>
        </p:nvSpPr>
        <p:spPr>
          <a:xfrm>
            <a:off x="5653088" y="2852738"/>
            <a:ext cx="3348037" cy="93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分析：年龄、地域、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最爱哪类书</a:t>
            </a:r>
            <a:endParaRPr lang="en-US" altLang="zh-CN" sz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发现：他们偏爱艺术、园艺等畅销书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策略：重新安排了各类图书的进货和库存比重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276600" y="2276475"/>
            <a:ext cx="2087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他们是怎样做到的？</a:t>
            </a:r>
          </a:p>
        </p:txBody>
      </p:sp>
      <p:sp>
        <p:nvSpPr>
          <p:cNvPr id="21" name="矩形 20"/>
          <p:cNvSpPr/>
          <p:nvPr/>
        </p:nvSpPr>
        <p:spPr>
          <a:xfrm>
            <a:off x="4356100" y="981075"/>
            <a:ext cx="4103688" cy="935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年，在全面的网络流量分析后，调整了多方面策略，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全年销售额 </a:t>
            </a:r>
            <a:r>
              <a:rPr lang="zh-CN" altLang="en-US" sz="3200" b="1" dirty="0">
                <a:solidFill>
                  <a:srgbClr val="F60000"/>
                </a:solidFill>
                <a:latin typeface="微软雅黑" pitchFamily="34" charset="-122"/>
                <a:ea typeface="微软雅黑" pitchFamily="34" charset="-122"/>
              </a:rPr>
              <a:t>上涨</a:t>
            </a:r>
            <a:r>
              <a:rPr lang="en-US" altLang="zh-CN" sz="3200" b="1" dirty="0">
                <a:solidFill>
                  <a:srgbClr val="F60000"/>
                </a:solidFill>
                <a:latin typeface="微软雅黑" pitchFamily="34" charset="-122"/>
                <a:ea typeface="微软雅黑" pitchFamily="34" charset="-122"/>
              </a:rPr>
              <a:t>36%</a:t>
            </a:r>
            <a:endParaRPr lang="zh-CN" altLang="en-US" dirty="0">
              <a:solidFill>
                <a:srgbClr val="F6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6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2" grpId="0" animBg="1"/>
      <p:bldP spid="23" grpId="0" animBg="1"/>
      <p:bldP spid="24" grpId="0" animBg="1"/>
      <p:bldP spid="16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07950" y="2603500"/>
            <a:ext cx="1233488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网站访客</a:t>
            </a:r>
          </a:p>
        </p:txBody>
      </p:sp>
      <p:sp>
        <p:nvSpPr>
          <p:cNvPr id="60" name="右箭头 59"/>
          <p:cNvSpPr/>
          <p:nvPr/>
        </p:nvSpPr>
        <p:spPr>
          <a:xfrm>
            <a:off x="71438" y="2273300"/>
            <a:ext cx="8893175" cy="2921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1438" y="2420938"/>
            <a:ext cx="8893175" cy="2921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76"/>
          <p:cNvGrpSpPr>
            <a:grpSpLocks/>
          </p:cNvGrpSpPr>
          <p:nvPr/>
        </p:nvGrpSpPr>
        <p:grpSpPr bwMode="auto">
          <a:xfrm>
            <a:off x="1187450" y="4022725"/>
            <a:ext cx="6805613" cy="1422400"/>
            <a:chOff x="1187625" y="4022434"/>
            <a:chExt cx="6804756" cy="1422791"/>
          </a:xfrm>
        </p:grpSpPr>
        <p:cxnSp>
          <p:nvCxnSpPr>
            <p:cNvPr id="81" name="直接连接符 80"/>
            <p:cNvCxnSpPr>
              <a:stCxn id="7197" idx="2"/>
            </p:cNvCxnSpPr>
            <p:nvPr/>
          </p:nvCxnSpPr>
          <p:spPr>
            <a:xfrm rot="16200000" flipH="1">
              <a:off x="1772260" y="3437799"/>
              <a:ext cx="1422791" cy="2592062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7203" idx="2"/>
            </p:cNvCxnSpPr>
            <p:nvPr/>
          </p:nvCxnSpPr>
          <p:spPr>
            <a:xfrm rot="16200000" flipH="1">
              <a:off x="2626260" y="3858408"/>
              <a:ext cx="1263997" cy="1620634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7199" idx="2"/>
            </p:cNvCxnSpPr>
            <p:nvPr/>
          </p:nvCxnSpPr>
          <p:spPr>
            <a:xfrm rot="5400000">
              <a:off x="5038162" y="3786186"/>
              <a:ext cx="1263997" cy="1765078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205" idx="2"/>
            </p:cNvCxnSpPr>
            <p:nvPr/>
          </p:nvCxnSpPr>
          <p:spPr>
            <a:xfrm rot="5400000">
              <a:off x="4238174" y="4356009"/>
              <a:ext cx="1206832" cy="539682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7211" idx="2"/>
            </p:cNvCxnSpPr>
            <p:nvPr/>
          </p:nvCxnSpPr>
          <p:spPr>
            <a:xfrm rot="16200000" flipH="1">
              <a:off x="3392937" y="4337754"/>
              <a:ext cx="1206832" cy="576190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7209" idx="2"/>
            </p:cNvCxnSpPr>
            <p:nvPr/>
          </p:nvCxnSpPr>
          <p:spPr>
            <a:xfrm rot="5400000">
              <a:off x="5894492" y="3275881"/>
              <a:ext cx="1351334" cy="2844442"/>
            </a:xfrm>
            <a:prstGeom prst="line">
              <a:avLst/>
            </a:prstGeom>
            <a:ln w="28575">
              <a:solidFill>
                <a:srgbClr val="F6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CB47A0-B3C3-421A-A4AD-503E575F39FF}" type="slidenum">
              <a:rPr lang="zh-CN" altLang="en-US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811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如果把您的网站比作超市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7950" y="1892300"/>
            <a:ext cx="1150938" cy="508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超市顾客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65"/>
          <p:cNvGrpSpPr>
            <a:grpSpLocks/>
          </p:cNvGrpSpPr>
          <p:nvPr/>
        </p:nvGrpSpPr>
        <p:grpSpPr bwMode="auto">
          <a:xfrm>
            <a:off x="4500563" y="1020763"/>
            <a:ext cx="1655762" cy="1250950"/>
            <a:chOff x="4499992" y="1020361"/>
            <a:chExt cx="1656184" cy="1250572"/>
          </a:xfrm>
        </p:grpSpPr>
        <p:sp>
          <p:nvSpPr>
            <p:cNvPr id="7219" name="矩形 58"/>
            <p:cNvSpPr>
              <a:spLocks noChangeArrowheads="1"/>
            </p:cNvSpPr>
            <p:nvPr/>
          </p:nvSpPr>
          <p:spPr bwMode="auto">
            <a:xfrm>
              <a:off x="4499992" y="1020361"/>
              <a:ext cx="1656184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办了张超市会员卡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 descr="E:\[素材库]\icon\09.gif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16016" y="1339655"/>
              <a:ext cx="936104" cy="931278"/>
            </a:xfrm>
            <a:prstGeom prst="rect">
              <a:avLst/>
            </a:prstGeom>
            <a:noFill/>
          </p:spPr>
        </p:pic>
      </p:grpSp>
      <p:grpSp>
        <p:nvGrpSpPr>
          <p:cNvPr id="5" name="组合 63"/>
          <p:cNvGrpSpPr>
            <a:grpSpLocks/>
          </p:cNvGrpSpPr>
          <p:nvPr/>
        </p:nvGrpSpPr>
        <p:grpSpPr bwMode="auto">
          <a:xfrm>
            <a:off x="2051050" y="1020763"/>
            <a:ext cx="1296988" cy="1349375"/>
            <a:chOff x="2051720" y="1020361"/>
            <a:chExt cx="1296144" cy="1349897"/>
          </a:xfrm>
        </p:grpSpPr>
        <p:sp>
          <p:nvSpPr>
            <p:cNvPr id="7217" name="矩形 50"/>
            <p:cNvSpPr>
              <a:spLocks noChangeArrowheads="1"/>
            </p:cNvSpPr>
            <p:nvPr/>
          </p:nvSpPr>
          <p:spPr bwMode="auto">
            <a:xfrm>
              <a:off x="2123728" y="1020361"/>
              <a:ext cx="1224136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逛来逛去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9" name="Picture 5" descr="E:\[素材库]\icon\10.gif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051720" y="1340768"/>
              <a:ext cx="1080120" cy="1029490"/>
            </a:xfrm>
            <a:prstGeom prst="rect">
              <a:avLst/>
            </a:prstGeom>
            <a:noFill/>
          </p:spPr>
        </p:pic>
      </p:grpSp>
      <p:grpSp>
        <p:nvGrpSpPr>
          <p:cNvPr id="6" name="组合 66"/>
          <p:cNvGrpSpPr>
            <a:grpSpLocks/>
          </p:cNvGrpSpPr>
          <p:nvPr/>
        </p:nvGrpSpPr>
        <p:grpSpPr bwMode="auto">
          <a:xfrm>
            <a:off x="6156325" y="1020763"/>
            <a:ext cx="1295400" cy="1255712"/>
            <a:chOff x="6156176" y="1020361"/>
            <a:chExt cx="1296144" cy="1256511"/>
          </a:xfrm>
        </p:grpSpPr>
        <p:sp>
          <p:nvSpPr>
            <p:cNvPr id="7215" name="矩形 57"/>
            <p:cNvSpPr>
              <a:spLocks noChangeArrowheads="1"/>
            </p:cNvSpPr>
            <p:nvPr/>
          </p:nvSpPr>
          <p:spPr bwMode="auto">
            <a:xfrm>
              <a:off x="6156176" y="1020361"/>
              <a:ext cx="1296144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去收银台付款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30" name="Picture 6" descr="E:\[素材库]\icon\08.gif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4144" r="6528" b="6133"/>
            <a:stretch>
              <a:fillRect/>
            </a:stretch>
          </p:blipFill>
          <p:spPr bwMode="auto">
            <a:xfrm>
              <a:off x="6156176" y="1465582"/>
              <a:ext cx="936104" cy="811290"/>
            </a:xfrm>
            <a:prstGeom prst="rect">
              <a:avLst/>
            </a:prstGeom>
            <a:noFill/>
          </p:spPr>
        </p:pic>
      </p:grpSp>
      <p:grpSp>
        <p:nvGrpSpPr>
          <p:cNvPr id="7" name="组合 64"/>
          <p:cNvGrpSpPr>
            <a:grpSpLocks/>
          </p:cNvGrpSpPr>
          <p:nvPr/>
        </p:nvGrpSpPr>
        <p:grpSpPr bwMode="auto">
          <a:xfrm>
            <a:off x="3276600" y="1020763"/>
            <a:ext cx="1295400" cy="1328737"/>
            <a:chOff x="3275857" y="1020361"/>
            <a:chExt cx="1296143" cy="1328519"/>
          </a:xfrm>
        </p:grpSpPr>
        <p:sp>
          <p:nvSpPr>
            <p:cNvPr id="7213" name="矩形 52"/>
            <p:cNvSpPr>
              <a:spLocks noChangeArrowheads="1"/>
            </p:cNvSpPr>
            <p:nvPr/>
          </p:nvSpPr>
          <p:spPr bwMode="auto">
            <a:xfrm>
              <a:off x="3347864" y="1020361"/>
              <a:ext cx="1224136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挑选产品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32" name="Picture 8" descr="E:\[素材库]\icon\15.gif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275857" y="1449181"/>
              <a:ext cx="936103" cy="899699"/>
            </a:xfrm>
            <a:prstGeom prst="rect">
              <a:avLst/>
            </a:prstGeom>
            <a:noFill/>
          </p:spPr>
        </p:pic>
      </p:grpSp>
      <p:grpSp>
        <p:nvGrpSpPr>
          <p:cNvPr id="8" name="组合 71"/>
          <p:cNvGrpSpPr>
            <a:grpSpLocks/>
          </p:cNvGrpSpPr>
          <p:nvPr/>
        </p:nvGrpSpPr>
        <p:grpSpPr bwMode="auto">
          <a:xfrm>
            <a:off x="3059113" y="2727325"/>
            <a:ext cx="1296987" cy="1295400"/>
            <a:chOff x="3059832" y="2727508"/>
            <a:chExt cx="1296144" cy="1294927"/>
          </a:xfrm>
        </p:grpSpPr>
        <p:sp>
          <p:nvSpPr>
            <p:cNvPr id="7211" name="矩形 51"/>
            <p:cNvSpPr>
              <a:spLocks noChangeArrowheads="1"/>
            </p:cNvSpPr>
            <p:nvPr/>
          </p:nvSpPr>
          <p:spPr bwMode="auto">
            <a:xfrm>
              <a:off x="3059832" y="3645024"/>
              <a:ext cx="1296144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仔细看某页面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33" name="Picture 9" descr="E:\[素材库]\icon\11.gif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203848" y="2727508"/>
              <a:ext cx="982143" cy="936104"/>
            </a:xfrm>
            <a:prstGeom prst="rect">
              <a:avLst/>
            </a:prstGeom>
            <a:noFill/>
          </p:spPr>
        </p:pic>
      </p:grpSp>
      <p:grpSp>
        <p:nvGrpSpPr>
          <p:cNvPr id="9" name="组合 74"/>
          <p:cNvGrpSpPr>
            <a:grpSpLocks/>
          </p:cNvGrpSpPr>
          <p:nvPr/>
        </p:nvGrpSpPr>
        <p:grpSpPr bwMode="auto">
          <a:xfrm>
            <a:off x="7380288" y="2690813"/>
            <a:ext cx="1223962" cy="1331912"/>
            <a:chOff x="7380312" y="2691504"/>
            <a:chExt cx="1224136" cy="1330931"/>
          </a:xfrm>
        </p:grpSpPr>
        <p:sp>
          <p:nvSpPr>
            <p:cNvPr id="7209" name="矩形 55"/>
            <p:cNvSpPr>
              <a:spLocks noChangeArrowheads="1"/>
            </p:cNvSpPr>
            <p:nvPr/>
          </p:nvSpPr>
          <p:spPr bwMode="auto">
            <a:xfrm>
              <a:off x="7380312" y="3645024"/>
              <a:ext cx="1224136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关闭网站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34" name="Picture 10" descr="E:\[素材库]\icon\07.gif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524328" y="2691504"/>
              <a:ext cx="995818" cy="1008112"/>
            </a:xfrm>
            <a:prstGeom prst="rect">
              <a:avLst/>
            </a:prstGeom>
            <a:noFill/>
          </p:spPr>
        </p:pic>
      </p:grpSp>
      <p:grpSp>
        <p:nvGrpSpPr>
          <p:cNvPr id="10" name="组合 72"/>
          <p:cNvGrpSpPr>
            <a:grpSpLocks/>
          </p:cNvGrpSpPr>
          <p:nvPr/>
        </p:nvGrpSpPr>
        <p:grpSpPr bwMode="auto">
          <a:xfrm>
            <a:off x="4500563" y="2755900"/>
            <a:ext cx="1223962" cy="1266825"/>
            <a:chOff x="4499992" y="2756311"/>
            <a:chExt cx="1224136" cy="1266124"/>
          </a:xfrm>
        </p:grpSpPr>
        <p:sp>
          <p:nvSpPr>
            <p:cNvPr id="7205" name="矩形 53"/>
            <p:cNvSpPr>
              <a:spLocks noChangeArrowheads="1"/>
            </p:cNvSpPr>
            <p:nvPr/>
          </p:nvSpPr>
          <p:spPr bwMode="auto">
            <a:xfrm>
              <a:off x="4499992" y="3645024"/>
              <a:ext cx="1224136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注册会员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06" name="组合 71"/>
            <p:cNvGrpSpPr>
              <a:grpSpLocks/>
            </p:cNvGrpSpPr>
            <p:nvPr/>
          </p:nvGrpSpPr>
          <p:grpSpPr bwMode="auto">
            <a:xfrm>
              <a:off x="4544467" y="2756311"/>
              <a:ext cx="1107653" cy="878498"/>
              <a:chOff x="3851920" y="3933056"/>
              <a:chExt cx="1380027" cy="1094522"/>
            </a:xfrm>
          </p:grpSpPr>
          <p:pic>
            <p:nvPicPr>
              <p:cNvPr id="1037" name="Picture 13" descr="E:\[素材库]\icon\05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lum bright="-10000"/>
              </a:blip>
              <a:srcRect/>
              <a:stretch>
                <a:fillRect/>
              </a:stretch>
            </p:blipFill>
            <p:spPr bwMode="auto">
              <a:xfrm>
                <a:off x="3851920" y="3933056"/>
                <a:ext cx="1368152" cy="1094522"/>
              </a:xfrm>
              <a:prstGeom prst="rect">
                <a:avLst/>
              </a:prstGeom>
              <a:noFill/>
            </p:spPr>
          </p:pic>
          <p:sp>
            <p:nvSpPr>
              <p:cNvPr id="71" name="矩形 70"/>
              <p:cNvSpPr/>
              <p:nvPr/>
            </p:nvSpPr>
            <p:spPr>
              <a:xfrm>
                <a:off x="4439406" y="4476670"/>
                <a:ext cx="793239" cy="4210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1200" b="1" dirty="0">
                    <a:solidFill>
                      <a:schemeClr val="accent5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注  册</a:t>
                </a:r>
                <a:endParaRPr lang="en-US" altLang="zh-CN" sz="1200" b="1" dirty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2" name="组合 69"/>
          <p:cNvGrpSpPr>
            <a:grpSpLocks/>
          </p:cNvGrpSpPr>
          <p:nvPr/>
        </p:nvGrpSpPr>
        <p:grpSpPr bwMode="auto">
          <a:xfrm>
            <a:off x="1979613" y="2763838"/>
            <a:ext cx="969962" cy="1273175"/>
            <a:chOff x="1979712" y="2763512"/>
            <a:chExt cx="969801" cy="1273927"/>
          </a:xfrm>
        </p:grpSpPr>
        <p:sp>
          <p:nvSpPr>
            <p:cNvPr id="7203" name="矩形 49"/>
            <p:cNvSpPr>
              <a:spLocks noChangeArrowheads="1"/>
            </p:cNvSpPr>
            <p:nvPr/>
          </p:nvSpPr>
          <p:spPr bwMode="auto">
            <a:xfrm>
              <a:off x="1979712" y="3645024"/>
              <a:ext cx="936104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浏览网站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38" name="Picture 14" descr="E:\[素材库]\icon\16.gif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123728" y="2763512"/>
              <a:ext cx="825785" cy="864096"/>
            </a:xfrm>
            <a:prstGeom prst="rect">
              <a:avLst/>
            </a:prstGeom>
            <a:noFill/>
          </p:spPr>
        </p:pic>
      </p:grpSp>
      <p:grpSp>
        <p:nvGrpSpPr>
          <p:cNvPr id="13" name="组合 73"/>
          <p:cNvGrpSpPr>
            <a:grpSpLocks/>
          </p:cNvGrpSpPr>
          <p:nvPr/>
        </p:nvGrpSpPr>
        <p:grpSpPr bwMode="auto">
          <a:xfrm>
            <a:off x="6084888" y="2678113"/>
            <a:ext cx="1079500" cy="1358900"/>
            <a:chOff x="6084168" y="2677856"/>
            <a:chExt cx="1080120" cy="1359583"/>
          </a:xfrm>
        </p:grpSpPr>
        <p:sp>
          <p:nvSpPr>
            <p:cNvPr id="7199" name="矩形 54"/>
            <p:cNvSpPr>
              <a:spLocks noChangeArrowheads="1"/>
            </p:cNvSpPr>
            <p:nvPr/>
          </p:nvSpPr>
          <p:spPr bwMode="auto">
            <a:xfrm>
              <a:off x="6084168" y="3645024"/>
              <a:ext cx="936104" cy="39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下订单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00" name="组合 78"/>
            <p:cNvGrpSpPr>
              <a:grpSpLocks/>
            </p:cNvGrpSpPr>
            <p:nvPr/>
          </p:nvGrpSpPr>
          <p:grpSpPr bwMode="auto">
            <a:xfrm>
              <a:off x="6156176" y="2677856"/>
              <a:ext cx="1008112" cy="1008112"/>
              <a:chOff x="5436096" y="4365104"/>
              <a:chExt cx="1512168" cy="1512168"/>
            </a:xfrm>
          </p:grpSpPr>
          <p:pic>
            <p:nvPicPr>
              <p:cNvPr id="1040" name="Picture 16" descr="F:\[pic]\[矢量]\[icon]\Token图标~\Token Dark\Token-PNG\OS+Folders\Network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436096" y="4365104"/>
                <a:ext cx="1512168" cy="1512168"/>
              </a:xfrm>
              <a:prstGeom prst="rect">
                <a:avLst/>
              </a:prstGeom>
              <a:noFill/>
            </p:spPr>
          </p:pic>
          <p:sp>
            <p:nvSpPr>
              <p:cNvPr id="76" name="矩形 75"/>
              <p:cNvSpPr/>
              <p:nvPr/>
            </p:nvSpPr>
            <p:spPr>
              <a:xfrm>
                <a:off x="5976156" y="4593819"/>
                <a:ext cx="793411" cy="4741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1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购 买</a:t>
                </a:r>
                <a:endParaRPr lang="en-US" altLang="zh-CN" sz="11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5" name="组合 68"/>
          <p:cNvGrpSpPr>
            <a:grpSpLocks/>
          </p:cNvGrpSpPr>
          <p:nvPr/>
        </p:nvGrpSpPr>
        <p:grpSpPr bwMode="auto">
          <a:xfrm>
            <a:off x="539750" y="2762250"/>
            <a:ext cx="1295400" cy="1260475"/>
            <a:chOff x="539552" y="2762001"/>
            <a:chExt cx="1296144" cy="1260434"/>
          </a:xfrm>
        </p:grpSpPr>
        <p:sp>
          <p:nvSpPr>
            <p:cNvPr id="7197" name="矩形 44"/>
            <p:cNvSpPr>
              <a:spLocks noChangeArrowheads="1"/>
            </p:cNvSpPr>
            <p:nvPr/>
          </p:nvSpPr>
          <p:spPr bwMode="auto">
            <a:xfrm>
              <a:off x="539552" y="3645024"/>
              <a:ext cx="1296144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latin typeface="微软雅黑" pitchFamily="34" charset="-122"/>
                  <a:ea typeface="微软雅黑" pitchFamily="34" charset="-122"/>
                </a:rPr>
                <a:t>进入您的网站</a:t>
              </a:r>
              <a:endParaRPr lang="en-US" altLang="zh-CN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41" name="Picture 17" descr="E:\[素材库]\icon\13.gif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2762001"/>
              <a:ext cx="935217" cy="867119"/>
            </a:xfrm>
            <a:prstGeom prst="rect">
              <a:avLst/>
            </a:prstGeom>
            <a:noFill/>
          </p:spPr>
        </p:pic>
      </p:grpSp>
      <p:grpSp>
        <p:nvGrpSpPr>
          <p:cNvPr id="16" name="组合 62"/>
          <p:cNvGrpSpPr>
            <a:grpSpLocks/>
          </p:cNvGrpSpPr>
          <p:nvPr/>
        </p:nvGrpSpPr>
        <p:grpSpPr bwMode="auto">
          <a:xfrm>
            <a:off x="971550" y="1020763"/>
            <a:ext cx="1008063" cy="1416050"/>
            <a:chOff x="971600" y="1020361"/>
            <a:chExt cx="1008112" cy="1416750"/>
          </a:xfrm>
        </p:grpSpPr>
        <p:sp>
          <p:nvSpPr>
            <p:cNvPr id="7195" name="矩形 45"/>
            <p:cNvSpPr>
              <a:spLocks noChangeArrowheads="1"/>
            </p:cNvSpPr>
            <p:nvPr/>
          </p:nvSpPr>
          <p:spPr bwMode="auto">
            <a:xfrm>
              <a:off x="971600" y="1020361"/>
              <a:ext cx="1008112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走进超市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42" name="Picture 18" descr="E:\[素材库]\icon\19.gif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flipH="1">
              <a:off x="1043608" y="1484784"/>
              <a:ext cx="587722" cy="952327"/>
            </a:xfrm>
            <a:prstGeom prst="rect">
              <a:avLst/>
            </a:prstGeom>
            <a:noFill/>
          </p:spPr>
        </p:pic>
      </p:grpSp>
      <p:grpSp>
        <p:nvGrpSpPr>
          <p:cNvPr id="17" name="组合 67"/>
          <p:cNvGrpSpPr>
            <a:grpSpLocks/>
          </p:cNvGrpSpPr>
          <p:nvPr/>
        </p:nvGrpSpPr>
        <p:grpSpPr bwMode="auto">
          <a:xfrm>
            <a:off x="7524750" y="1020763"/>
            <a:ext cx="1295400" cy="1343025"/>
            <a:chOff x="7524329" y="1020361"/>
            <a:chExt cx="1296143" cy="1343344"/>
          </a:xfrm>
        </p:grpSpPr>
        <p:sp>
          <p:nvSpPr>
            <p:cNvPr id="7193" name="矩形 56"/>
            <p:cNvSpPr>
              <a:spLocks noChangeArrowheads="1"/>
            </p:cNvSpPr>
            <p:nvPr/>
          </p:nvSpPr>
          <p:spPr bwMode="auto">
            <a:xfrm>
              <a:off x="7596336" y="1020361"/>
              <a:ext cx="1224136" cy="37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离开超市</a:t>
              </a:r>
              <a:endParaRPr lang="en-US" altLang="zh-CN" sz="14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43" name="Picture 19" descr="E:\[素材库]\icon\22.gif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524329" y="1340768"/>
              <a:ext cx="739997" cy="1022937"/>
            </a:xfrm>
            <a:prstGeom prst="rect">
              <a:avLst/>
            </a:prstGeom>
            <a:noFill/>
          </p:spPr>
        </p:pic>
      </p:grpSp>
      <p:grpSp>
        <p:nvGrpSpPr>
          <p:cNvPr id="18" name="组合 61"/>
          <p:cNvGrpSpPr>
            <a:grpSpLocks/>
          </p:cNvGrpSpPr>
          <p:nvPr/>
        </p:nvGrpSpPr>
        <p:grpSpPr bwMode="auto">
          <a:xfrm>
            <a:off x="2411413" y="4652963"/>
            <a:ext cx="4392612" cy="1655762"/>
            <a:chOff x="2555776" y="4509120"/>
            <a:chExt cx="4392488" cy="1656184"/>
          </a:xfrm>
        </p:grpSpPr>
        <p:sp>
          <p:nvSpPr>
            <p:cNvPr id="47" name="矩形 46"/>
            <p:cNvSpPr/>
            <p:nvPr/>
          </p:nvSpPr>
          <p:spPr>
            <a:xfrm>
              <a:off x="2555776" y="4509120"/>
              <a:ext cx="4392488" cy="1656184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83" name="Picture 15" descr="E:\[素材库]\icon\17.gif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2627784" y="4562298"/>
              <a:ext cx="1584176" cy="1579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2" name="矩形 84"/>
            <p:cNvSpPr>
              <a:spLocks noChangeArrowheads="1"/>
            </p:cNvSpPr>
            <p:nvPr/>
          </p:nvSpPr>
          <p:spPr bwMode="auto">
            <a:xfrm>
              <a:off x="4283968" y="4748951"/>
              <a:ext cx="252028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百度统计，</a:t>
              </a:r>
              <a:endParaRPr lang="en-US" altLang="zh-CN" sz="160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就像您</a:t>
              </a:r>
              <a:r>
                <a:rPr lang="zh-CN" altLang="en-US" sz="1600" b="1">
                  <a:latin typeface="微软雅黑" pitchFamily="34" charset="-122"/>
                  <a:ea typeface="微软雅黑" pitchFamily="34" charset="-122"/>
                </a:rPr>
                <a:t>网站的智能监控器</a:t>
              </a:r>
              <a:endParaRPr lang="en-US" altLang="zh-CN" sz="1600" b="1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全程记录访客行为</a:t>
              </a:r>
              <a:endParaRPr lang="en-US" altLang="zh-CN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17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0" grpId="0" animBg="1"/>
      <p:bldP spid="61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B9F93B-D4E2-4881-9238-792A782FE0A2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179388" y="188913"/>
            <a:ext cx="496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个关键指标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析网站前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，您需要先了解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971550" y="5589588"/>
            <a:ext cx="74882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互联网营销专家研究总结，这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是衡量网络营销、推广效果最有效的数据指标。</a:t>
            </a:r>
          </a:p>
        </p:txBody>
      </p:sp>
      <p:pic>
        <p:nvPicPr>
          <p:cNvPr id="37" name="图片 36" descr="newtipsicon2027l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589588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9750" y="596900"/>
            <a:ext cx="8413750" cy="4632324"/>
            <a:chOff x="353" y="542"/>
            <a:chExt cx="5300" cy="2918"/>
          </a:xfrm>
        </p:grpSpPr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1686" y="1167"/>
              <a:ext cx="2167" cy="2017"/>
            </a:xfrm>
            <a:prstGeom prst="ellipse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6152" name="Group 7"/>
            <p:cNvGrpSpPr>
              <a:grpSpLocks/>
            </p:cNvGrpSpPr>
            <p:nvPr/>
          </p:nvGrpSpPr>
          <p:grpSpPr bwMode="auto">
            <a:xfrm>
              <a:off x="2953" y="2729"/>
              <a:ext cx="978" cy="577"/>
              <a:chOff x="2400" y="1968"/>
              <a:chExt cx="960" cy="960"/>
            </a:xfrm>
          </p:grpSpPr>
          <p:sp>
            <p:nvSpPr>
              <p:cNvPr id="66" name="Oval 8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blackWhite">
              <a:xfrm>
                <a:off x="2400" y="1968"/>
                <a:ext cx="960" cy="96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172" name="Rectangle 9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blackWhite">
              <a:xfrm>
                <a:off x="2440" y="2008"/>
                <a:ext cx="880" cy="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" tIns="0" rIns="3810" bIns="0" anchor="ctr"/>
              <a:lstStyle/>
              <a:p>
                <a:pPr algn="ctr" defTabSz="895350">
                  <a:buSzPct val="12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跳出率</a:t>
                </a:r>
                <a:endParaRPr lang="en-US" altLang="ko-KR" sz="14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153" name="Group 10"/>
            <p:cNvGrpSpPr>
              <a:grpSpLocks/>
            </p:cNvGrpSpPr>
            <p:nvPr/>
          </p:nvGrpSpPr>
          <p:grpSpPr bwMode="auto">
            <a:xfrm>
              <a:off x="1607" y="2729"/>
              <a:ext cx="978" cy="577"/>
              <a:chOff x="2400" y="1968"/>
              <a:chExt cx="960" cy="960"/>
            </a:xfrm>
          </p:grpSpPr>
          <p:sp>
            <p:nvSpPr>
              <p:cNvPr id="64" name="Oval 11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blackWhite">
              <a:xfrm>
                <a:off x="2400" y="1968"/>
                <a:ext cx="960" cy="96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170" name="Rectangle 12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2440" y="2008"/>
                <a:ext cx="880" cy="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" tIns="0" rIns="3810" bIns="0" anchor="ctr"/>
              <a:lstStyle/>
              <a:p>
                <a:pPr algn="ctr" defTabSz="895350">
                  <a:buSzPct val="12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平均访问时长</a:t>
                </a:r>
                <a:endParaRPr lang="en-US" altLang="ko-KR" sz="14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154" name="Group 13"/>
            <p:cNvGrpSpPr>
              <a:grpSpLocks/>
            </p:cNvGrpSpPr>
            <p:nvPr/>
          </p:nvGrpSpPr>
          <p:grpSpPr bwMode="auto">
            <a:xfrm>
              <a:off x="3362" y="1725"/>
              <a:ext cx="978" cy="577"/>
              <a:chOff x="2400" y="1968"/>
              <a:chExt cx="960" cy="960"/>
            </a:xfrm>
          </p:grpSpPr>
          <p:sp>
            <p:nvSpPr>
              <p:cNvPr id="62" name="Oval 1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blackWhite">
              <a:xfrm>
                <a:off x="2400" y="1968"/>
                <a:ext cx="960" cy="96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168" name="Rectangle 15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blackWhite">
              <a:xfrm>
                <a:off x="2440" y="2008"/>
                <a:ext cx="880" cy="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" tIns="0" rIns="3810" bIns="0" anchor="ctr"/>
              <a:lstStyle/>
              <a:p>
                <a:pPr algn="ctr" defTabSz="895350">
                  <a:buSzPct val="120000"/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访客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量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(UV)</a:t>
                </a:r>
              </a:p>
            </p:txBody>
          </p:sp>
        </p:grpSp>
        <p:grpSp>
          <p:nvGrpSpPr>
            <p:cNvPr id="6155" name="Group 16"/>
            <p:cNvGrpSpPr>
              <a:grpSpLocks/>
            </p:cNvGrpSpPr>
            <p:nvPr/>
          </p:nvGrpSpPr>
          <p:grpSpPr bwMode="auto">
            <a:xfrm>
              <a:off x="1202" y="1728"/>
              <a:ext cx="978" cy="577"/>
              <a:chOff x="2400" y="1968"/>
              <a:chExt cx="960" cy="960"/>
            </a:xfrm>
          </p:grpSpPr>
          <p:sp>
            <p:nvSpPr>
              <p:cNvPr id="60" name="Oval 17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blackWhite">
              <a:xfrm>
                <a:off x="2400" y="1968"/>
                <a:ext cx="960" cy="96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400" dirty="0">
                  <a:latin typeface="微软雅黑" pitchFamily="34" charset="-122"/>
                </a:endParaRPr>
              </a:p>
            </p:txBody>
          </p:sp>
          <p:sp>
            <p:nvSpPr>
              <p:cNvPr id="6166" name="Rectangle 18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2440" y="2008"/>
                <a:ext cx="880" cy="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" tIns="0" rIns="3810" bIns="0" anchor="ctr"/>
              <a:lstStyle/>
              <a:p>
                <a:pPr algn="ctr" defTabSz="895350">
                  <a:buSzPct val="120000"/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转化次数</a:t>
                </a:r>
                <a:endParaRPr lang="en-US" altLang="ko-KR" sz="14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156" name="Group 19"/>
            <p:cNvGrpSpPr>
              <a:grpSpLocks/>
            </p:cNvGrpSpPr>
            <p:nvPr/>
          </p:nvGrpSpPr>
          <p:grpSpPr bwMode="auto">
            <a:xfrm>
              <a:off x="2258" y="963"/>
              <a:ext cx="978" cy="577"/>
              <a:chOff x="2400" y="1968"/>
              <a:chExt cx="960" cy="960"/>
            </a:xfrm>
          </p:grpSpPr>
          <p:sp>
            <p:nvSpPr>
              <p:cNvPr id="58" name="Oval 2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blackWhite">
              <a:xfrm>
                <a:off x="2400" y="1968"/>
                <a:ext cx="960" cy="96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164" name="Rectangle 2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blackWhite">
              <a:xfrm>
                <a:off x="2440" y="2008"/>
                <a:ext cx="880" cy="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" tIns="0" rIns="3810" bIns="0" anchor="ctr"/>
              <a:lstStyle/>
              <a:p>
                <a:pPr algn="ctr" defTabSz="895350">
                  <a:buSzPct val="120000"/>
                </a:pP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浏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览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量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(PV)</a:t>
                </a:r>
                <a:endParaRPr lang="en-US" altLang="ko-KR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57" name="Rectangle 22"/>
            <p:cNvSpPr>
              <a:spLocks noChangeArrowheads="1"/>
            </p:cNvSpPr>
            <p:nvPr/>
          </p:nvSpPr>
          <p:spPr bwMode="auto">
            <a:xfrm flipH="1">
              <a:off x="4405" y="1580"/>
              <a:ext cx="1248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网</a:t>
              </a: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站的独立访客数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一般是</a:t>
              </a: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通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过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session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或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cookie</a:t>
              </a: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作为依据得出的结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果。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一般来讲，越高越好。</a:t>
              </a:r>
              <a:endParaRPr lang="en-US" altLang="ko-KR" sz="1200" dirty="0">
                <a:ea typeface="Gulim" pitchFamily="34" charset="-127"/>
              </a:endParaRPr>
            </a:p>
          </p:txBody>
        </p:sp>
        <p:sp>
          <p:nvSpPr>
            <p:cNvPr id="6158" name="Rectangle 23"/>
            <p:cNvSpPr>
              <a:spLocks noChangeArrowheads="1"/>
            </p:cNvSpPr>
            <p:nvPr/>
          </p:nvSpPr>
          <p:spPr bwMode="auto">
            <a:xfrm flipH="1">
              <a:off x="2339" y="2057"/>
              <a:ext cx="86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defTabSz="895350">
                <a:buSzPct val="120000"/>
              </a:pPr>
              <a:r>
                <a:rPr lang="zh-CN" altLang="en-US" sz="2000">
                  <a:latin typeface="微软雅黑" pitchFamily="34" charset="-122"/>
                  <a:ea typeface="微软雅黑" pitchFamily="34" charset="-122"/>
                </a:rPr>
                <a:t>网站流量</a:t>
              </a:r>
              <a:endParaRPr lang="en-US" altLang="ko-KR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59" name="Rectangle 24"/>
            <p:cNvSpPr>
              <a:spLocks noChangeArrowheads="1"/>
            </p:cNvSpPr>
            <p:nvPr/>
          </p:nvSpPr>
          <p:spPr bwMode="auto">
            <a:xfrm flipH="1">
              <a:off x="3309" y="542"/>
              <a:ext cx="1580" cy="1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即页面被看了多少次。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如果一个页面被同一个访客看了多次，就会多次累计。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一般来讲，越高越好。</a:t>
              </a:r>
              <a:endParaRPr lang="en-US" altLang="ko-KR" sz="1200" dirty="0">
                <a:ea typeface="Gulim" pitchFamily="34" charset="-127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</a:pPr>
              <a:endParaRPr lang="en-US" altLang="ko-KR" sz="1200" dirty="0">
                <a:ea typeface="Gulim" pitchFamily="34" charset="-127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60" name="Rectangle 25"/>
            <p:cNvSpPr>
              <a:spLocks noChangeArrowheads="1"/>
            </p:cNvSpPr>
            <p:nvPr/>
          </p:nvSpPr>
          <p:spPr bwMode="auto">
            <a:xfrm flipH="1">
              <a:off x="4066" y="2762"/>
              <a:ext cx="1322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只看了一个页面就离开网站的访问次数占总访问次数的百分比。</a:t>
              </a:r>
              <a:endParaRPr lang="en-US" altLang="zh-CN" sz="120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一般来讲，跳出率越低越好</a:t>
              </a:r>
              <a:endParaRPr lang="en-US" altLang="zh-CN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61" name="Rectangle 26"/>
            <p:cNvSpPr>
              <a:spLocks noChangeArrowheads="1"/>
            </p:cNvSpPr>
            <p:nvPr/>
          </p:nvSpPr>
          <p:spPr bwMode="auto">
            <a:xfrm flipH="1">
              <a:off x="353" y="2626"/>
              <a:ext cx="1270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平均每次访问在网站上的停留时长，可以看出访客对网站是否有兴趣。</a:t>
              </a:r>
              <a:endParaRPr lang="en-US" altLang="zh-CN" sz="120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一般，好的网页在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12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秒左右。</a:t>
              </a:r>
              <a:endParaRPr lang="en-US" altLang="ko-KR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62" name="Rectangle 27"/>
            <p:cNvSpPr>
              <a:spLocks noChangeArrowheads="1"/>
            </p:cNvSpPr>
            <p:nvPr/>
          </p:nvSpPr>
          <p:spPr bwMode="auto">
            <a:xfrm flipH="1">
              <a:off x="625" y="1349"/>
              <a:ext cx="108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转化次数是指访客到达转化目标页面的次数。</a:t>
              </a:r>
              <a:endParaRPr lang="en-US" altLang="zh-CN" sz="1200">
                <a:latin typeface="微软雅黑" pitchFamily="34" charset="-122"/>
                <a:ea typeface="微软雅黑" pitchFamily="34" charset="-122"/>
              </a:endParaRPr>
            </a:p>
            <a:p>
              <a:pPr marL="144463" lvl="1" indent="-142875" defTabSz="895350">
                <a:lnSpc>
                  <a:spcPct val="150000"/>
                </a:lnSpc>
                <a:buSzPct val="120000"/>
                <a:buFontTx/>
                <a:buChar char="•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越多越好</a:t>
              </a:r>
              <a:endParaRPr lang="en-US" altLang="ko-KR" sz="1200">
                <a:ea typeface="Gulim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FB2CE1-8619-45C8-B8DA-96BC6DEFC1FC}" type="slidenum">
              <a:rPr lang="zh-CN" altLang="en-US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8" name="右箭头 57"/>
          <p:cNvSpPr/>
          <p:nvPr/>
        </p:nvSpPr>
        <p:spPr>
          <a:xfrm>
            <a:off x="287338" y="2133600"/>
            <a:ext cx="8569325" cy="2873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287338" y="2281238"/>
            <a:ext cx="8569325" cy="28733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0" y="2617788"/>
            <a:ext cx="1079500" cy="3063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访客</a:t>
            </a:r>
          </a:p>
        </p:txBody>
      </p:sp>
      <p:sp>
        <p:nvSpPr>
          <p:cNvPr id="66" name="矩形 65"/>
          <p:cNvSpPr/>
          <p:nvPr/>
        </p:nvSpPr>
        <p:spPr>
          <a:xfrm>
            <a:off x="0" y="1773238"/>
            <a:ext cx="1008063" cy="3762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超市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顾客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971550" y="981075"/>
            <a:ext cx="1296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人走进超市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Picture 18" descr="E:\[素材库]\icon\19.gif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1115616" y="1340768"/>
            <a:ext cx="587722" cy="952327"/>
          </a:xfrm>
          <a:prstGeom prst="rect">
            <a:avLst/>
          </a:prstGeom>
          <a:noFill/>
        </p:spPr>
      </p:pic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2268538" y="981075"/>
            <a:ext cx="13668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看了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件产品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8" descr="E:\[素材库]\icon\15.gif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483768" y="1340768"/>
            <a:ext cx="936103" cy="899699"/>
          </a:xfrm>
          <a:prstGeom prst="rect">
            <a:avLst/>
          </a:prstGeom>
          <a:noFill/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3708400" y="879475"/>
            <a:ext cx="187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个人只看了一件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商品就离开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" name="Picture 19" descr="E:\[素材库]\icon\22.gif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67945" y="1309000"/>
            <a:ext cx="648072" cy="895864"/>
          </a:xfrm>
          <a:prstGeom prst="rect">
            <a:avLst/>
          </a:prstGeom>
          <a:noFill/>
        </p:spPr>
      </p:pic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5508625" y="879475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个人共在超市中逛了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45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小时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Picture 5" descr="E:\[素材库]\icon\10.gif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652120" y="1337749"/>
            <a:ext cx="982141" cy="936104"/>
          </a:xfrm>
          <a:prstGeom prst="rect">
            <a:avLst/>
          </a:prstGeom>
          <a:noFill/>
        </p:spPr>
      </p:pic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235825" y="879475"/>
            <a:ext cx="165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人办了张超市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会员卡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Picture 4" descr="E:\[素材库]\icon\09.gif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380312" y="1267275"/>
            <a:ext cx="864096" cy="859642"/>
          </a:xfrm>
          <a:prstGeom prst="rect">
            <a:avLst/>
          </a:prstGeom>
          <a:noFill/>
        </p:spPr>
      </p:pic>
      <p:sp>
        <p:nvSpPr>
          <p:cNvPr id="43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811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如果把您的网站比作超市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827088" y="3357563"/>
            <a:ext cx="122396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个访客点击进入您的网站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" name="Picture 17" descr="E:\[素材库]\icon\13.gif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3608" y="2492896"/>
            <a:ext cx="863209" cy="800354"/>
          </a:xfrm>
          <a:prstGeom prst="rect">
            <a:avLst/>
          </a:prstGeom>
          <a:noFill/>
        </p:spPr>
      </p:pic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2195513" y="3357563"/>
            <a:ext cx="17287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浏览了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个页面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9" descr="E:\[素材库]\icon\11.gif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483768" y="2554778"/>
            <a:ext cx="841668" cy="802214"/>
          </a:xfrm>
          <a:prstGeom prst="rect">
            <a:avLst/>
          </a:prstGeom>
          <a:noFill/>
        </p:spPr>
      </p:pic>
      <p:pic>
        <p:nvPicPr>
          <p:cNvPr id="48" name="Picture 10" descr="E:\[素材库]\icon\07.gif"/>
          <p:cNvPicPr>
            <a:picLocks noChangeAspect="1" noChangeArrowheads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995936" y="2555125"/>
            <a:ext cx="792088" cy="801867"/>
          </a:xfrm>
          <a:prstGeom prst="rect">
            <a:avLst/>
          </a:prstGeom>
          <a:noFill/>
        </p:spPr>
      </p:pic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635375" y="3357563"/>
            <a:ext cx="187325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个访客只浏览一个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网页就关闭网站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5364163" y="3357563"/>
            <a:ext cx="172878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个访客在您的网站共逗留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45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小时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Picture 13" descr="E:\[素材库]\icon\05.gif"/>
          <p:cNvPicPr>
            <a:picLocks noChangeAspect="1" noChangeArrowheads="1"/>
          </p:cNvPicPr>
          <p:nvPr/>
        </p:nvPicPr>
        <p:blipFill>
          <a:blip r:embed="rId2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-10000"/>
          </a:blip>
          <a:srcRect/>
          <a:stretch>
            <a:fillRect/>
          </a:stretch>
        </p:blipFill>
        <p:spPr bwMode="auto">
          <a:xfrm>
            <a:off x="7380312" y="2593707"/>
            <a:ext cx="864096" cy="691277"/>
          </a:xfrm>
          <a:prstGeom prst="rect">
            <a:avLst/>
          </a:prstGeom>
          <a:noFill/>
        </p:spPr>
      </p:pic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7380288" y="3357563"/>
            <a:ext cx="12239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人注册会员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流程图: 延期 112"/>
          <p:cNvSpPr/>
          <p:nvPr/>
        </p:nvSpPr>
        <p:spPr>
          <a:xfrm rot="5400000" flipH="1">
            <a:off x="6025356" y="5503069"/>
            <a:ext cx="981075" cy="1728788"/>
          </a:xfrm>
          <a:prstGeom prst="flowChartDelay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5772150" y="6472238"/>
            <a:ext cx="14636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那就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独讲讲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664200" y="6086475"/>
            <a:ext cx="16573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最不易理解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3" name="形状 122"/>
          <p:cNvCxnSpPr>
            <a:stCxn id="113" idx="0"/>
            <a:endCxn id="121" idx="4"/>
          </p:cNvCxnSpPr>
          <p:nvPr/>
        </p:nvCxnSpPr>
        <p:spPr>
          <a:xfrm flipV="1">
            <a:off x="7380288" y="5838825"/>
            <a:ext cx="552450" cy="528638"/>
          </a:xfrm>
          <a:prstGeom prst="curvedConnector2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87"/>
          <p:cNvGrpSpPr>
            <a:grpSpLocks/>
          </p:cNvGrpSpPr>
          <p:nvPr/>
        </p:nvGrpSpPr>
        <p:grpSpPr bwMode="auto">
          <a:xfrm>
            <a:off x="395288" y="4078288"/>
            <a:ext cx="1552575" cy="1706562"/>
            <a:chOff x="395536" y="4077866"/>
            <a:chExt cx="1552575" cy="1707282"/>
          </a:xfrm>
        </p:grpSpPr>
        <p:cxnSp>
          <p:nvCxnSpPr>
            <p:cNvPr id="57" name="直接箭头连接符 56"/>
            <p:cNvCxnSpPr/>
            <p:nvPr/>
          </p:nvCxnSpPr>
          <p:spPr>
            <a:xfrm rot="5400000">
              <a:off x="790657" y="4473320"/>
              <a:ext cx="792496" cy="158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95536" y="4868775"/>
              <a:ext cx="1552575" cy="91637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20" name="Rectangle 2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blackWhite">
            <a:xfrm>
              <a:off x="467544" y="4869160"/>
              <a:ext cx="1423194" cy="83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" tIns="0" rIns="3810" bIns="0" anchor="ctr"/>
            <a:lstStyle/>
            <a:p>
              <a:pPr algn="ctr" defTabSz="895350">
                <a:buSzPct val="120000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点击量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en-US" altLang="zh-CN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50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次</a:t>
              </a:r>
              <a:endParaRPr lang="en-US" altLang="ko-KR" sz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88"/>
          <p:cNvGrpSpPr>
            <a:grpSpLocks/>
          </p:cNvGrpSpPr>
          <p:nvPr/>
        </p:nvGrpSpPr>
        <p:grpSpPr bwMode="auto">
          <a:xfrm>
            <a:off x="2051050" y="4078288"/>
            <a:ext cx="1552575" cy="1706562"/>
            <a:chOff x="2051720" y="4077866"/>
            <a:chExt cx="1552575" cy="1707282"/>
          </a:xfrm>
        </p:grpSpPr>
        <p:cxnSp>
          <p:nvCxnSpPr>
            <p:cNvPr id="130" name="直接箭头连接符 129"/>
            <p:cNvCxnSpPr/>
            <p:nvPr/>
          </p:nvCxnSpPr>
          <p:spPr>
            <a:xfrm rot="5400000">
              <a:off x="2375404" y="4473320"/>
              <a:ext cx="792496" cy="158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2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blackWhite">
            <a:xfrm>
              <a:off x="2051720" y="4868775"/>
              <a:ext cx="1552575" cy="91637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7" name="Rectangle 2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blackWhite">
            <a:xfrm>
              <a:off x="2123728" y="4869160"/>
              <a:ext cx="1423194" cy="83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" tIns="0" rIns="3810" bIns="0" anchor="ctr"/>
            <a:lstStyle/>
            <a:p>
              <a:pPr algn="ctr" defTabSz="895350">
                <a:buSzPct val="120000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浏览量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en-US" altLang="zh-CN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100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次</a:t>
              </a:r>
              <a:endParaRPr lang="en-US" altLang="ko-KR" sz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89"/>
          <p:cNvGrpSpPr>
            <a:grpSpLocks/>
          </p:cNvGrpSpPr>
          <p:nvPr/>
        </p:nvGrpSpPr>
        <p:grpSpPr bwMode="auto">
          <a:xfrm>
            <a:off x="3635375" y="4005263"/>
            <a:ext cx="1552575" cy="1779587"/>
            <a:chOff x="3635896" y="4005858"/>
            <a:chExt cx="1552575" cy="1779290"/>
          </a:xfrm>
        </p:grpSpPr>
        <p:cxnSp>
          <p:nvCxnSpPr>
            <p:cNvPr id="131" name="直接箭头连接符 130"/>
            <p:cNvCxnSpPr/>
            <p:nvPr/>
          </p:nvCxnSpPr>
          <p:spPr>
            <a:xfrm rot="5400000">
              <a:off x="3924100" y="4436792"/>
              <a:ext cx="863456" cy="158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2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blackWhite">
            <a:xfrm>
              <a:off x="3635896" y="4869314"/>
              <a:ext cx="1552575" cy="91583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4" name="Rectangle 2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blackWhite">
            <a:xfrm>
              <a:off x="3707904" y="4869160"/>
              <a:ext cx="1423194" cy="83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" tIns="0" rIns="3810" bIns="0" anchor="ctr"/>
            <a:lstStyle/>
            <a:p>
              <a:pPr algn="ctr" defTabSz="895350">
                <a:buSzPct val="120000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跳出率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=20/100=</a:t>
              </a:r>
              <a:r>
                <a:rPr lang="en-US" altLang="zh-CN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0.2</a:t>
              </a:r>
              <a:endParaRPr lang="en-US" altLang="ko-KR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90"/>
          <p:cNvGrpSpPr>
            <a:grpSpLocks/>
          </p:cNvGrpSpPr>
          <p:nvPr/>
        </p:nvGrpSpPr>
        <p:grpSpPr bwMode="auto">
          <a:xfrm>
            <a:off x="5292725" y="4078288"/>
            <a:ext cx="1582738" cy="1706562"/>
            <a:chOff x="5292080" y="4077866"/>
            <a:chExt cx="1584176" cy="1707282"/>
          </a:xfrm>
        </p:grpSpPr>
        <p:cxnSp>
          <p:nvCxnSpPr>
            <p:cNvPr id="132" name="直接箭头连接符 131"/>
            <p:cNvCxnSpPr/>
            <p:nvPr/>
          </p:nvCxnSpPr>
          <p:spPr>
            <a:xfrm rot="5400000">
              <a:off x="5616418" y="4473319"/>
              <a:ext cx="792496" cy="1588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2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blackWhite">
            <a:xfrm>
              <a:off x="5292080" y="4868775"/>
              <a:ext cx="1552397" cy="91637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1" name="Rectangle 2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blackWhite">
            <a:xfrm>
              <a:off x="5292080" y="4869160"/>
              <a:ext cx="1584176" cy="83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" tIns="0" rIns="3810" bIns="0" anchor="ctr"/>
            <a:lstStyle/>
            <a:p>
              <a:pPr algn="ctr" defTabSz="895350">
                <a:buSzPct val="120000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平均访问时长</a:t>
              </a:r>
              <a:endParaRPr lang="en-US" altLang="zh-CN" sz="1200">
                <a:latin typeface="微软雅黑" pitchFamily="34" charset="-122"/>
                <a:ea typeface="微软雅黑" pitchFamily="34" charset="-122"/>
              </a:endParaRPr>
            </a:p>
            <a:p>
              <a:pPr algn="ctr" defTabSz="895350">
                <a:buSzPct val="120000"/>
              </a:pP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=45/50=</a:t>
              </a:r>
              <a:r>
                <a:rPr lang="en-US" altLang="zh-CN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0.9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小时</a:t>
              </a:r>
              <a:endParaRPr lang="en-US" altLang="ko-KR" sz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91"/>
          <p:cNvGrpSpPr>
            <a:grpSpLocks/>
          </p:cNvGrpSpPr>
          <p:nvPr/>
        </p:nvGrpSpPr>
        <p:grpSpPr bwMode="auto">
          <a:xfrm>
            <a:off x="7164388" y="4005263"/>
            <a:ext cx="1552575" cy="1779587"/>
            <a:chOff x="7164288" y="4005858"/>
            <a:chExt cx="1552575" cy="1779290"/>
          </a:xfrm>
        </p:grpSpPr>
        <p:cxnSp>
          <p:nvCxnSpPr>
            <p:cNvPr id="133" name="直接箭头连接符 132"/>
            <p:cNvCxnSpPr/>
            <p:nvPr/>
          </p:nvCxnSpPr>
          <p:spPr>
            <a:xfrm rot="5400000">
              <a:off x="7381054" y="4436792"/>
              <a:ext cx="863456" cy="1587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2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7164288" y="4869314"/>
              <a:ext cx="1552575" cy="91583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08" name="Rectangle 2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blackWhite">
            <a:xfrm>
              <a:off x="7236296" y="4869160"/>
              <a:ext cx="1423194" cy="83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" tIns="0" rIns="3810" bIns="0" anchor="ctr"/>
            <a:lstStyle/>
            <a:p>
              <a:pPr algn="ctr" defTabSz="895350">
                <a:buSzPct val="120000"/>
              </a:pP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转化次数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en-US" altLang="zh-CN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次</a:t>
              </a:r>
              <a:endParaRPr lang="en-US" altLang="ko-KR" sz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1" name="Oval 3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105650" y="4830763"/>
            <a:ext cx="1655763" cy="100806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>
            <a:outerShdw dist="25400" dir="54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87" name="Picture 5" descr="E:\[素材库]\icon\46.gif"/>
          <p:cNvPicPr>
            <a:picLocks noChangeAspect="1" noChangeArrowheads="1"/>
          </p:cNvPicPr>
          <p:nvPr/>
        </p:nvPicPr>
        <p:blipFill>
          <a:blip r:embed="rId2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659811" y="2564904"/>
            <a:ext cx="784397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975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3" grpId="0" animBg="1"/>
      <p:bldP spid="66" grpId="0"/>
      <p:bldP spid="33" grpId="0"/>
      <p:bldP spid="35" grpId="0"/>
      <p:bldP spid="37" grpId="0"/>
      <p:bldP spid="39" grpId="0"/>
      <p:bldP spid="41" grpId="0"/>
      <p:bldP spid="44" grpId="0"/>
      <p:bldP spid="46" grpId="0"/>
      <p:bldP spid="49" grpId="0"/>
      <p:bldP spid="51" grpId="0"/>
      <p:bldP spid="53" grpId="0"/>
      <p:bldP spid="113" grpId="0" animBg="1"/>
      <p:bldP spid="115" grpId="0"/>
      <p:bldP spid="117" grpId="0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6156325" y="3490913"/>
            <a:ext cx="2592388" cy="1368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0EA9E-F2CF-47EA-9D21-8DAF544D6D4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179388" y="188913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转化是什么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9713" y="860425"/>
            <a:ext cx="3595687" cy="377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如果有人看您的网站，您最希望他做什么？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850" y="1403350"/>
            <a:ext cx="3168650" cy="3887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3850" y="1403350"/>
            <a:ext cx="30956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 A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产品刚推出，希望他多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看看</a:t>
            </a:r>
            <a:r>
              <a:rPr lang="en-US" altLang="zh-CN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产品页面</a:t>
            </a:r>
            <a:endParaRPr lang="en-US" altLang="zh-CN" sz="12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希望他多多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关注中秋促销</a:t>
            </a:r>
            <a:endParaRPr lang="en-US" altLang="zh-CN" sz="12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希望他给我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留言咨询</a:t>
            </a:r>
            <a:endParaRPr lang="en-US" altLang="zh-CN" sz="12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希望他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注册会员</a:t>
            </a:r>
            <a:endParaRPr lang="en-US" altLang="zh-CN" sz="12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 希望他在网上</a:t>
            </a:r>
            <a:r>
              <a:rPr lang="zh-CN" altLang="en-US" sz="1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购买商品</a:t>
            </a:r>
            <a:endParaRPr lang="en-US" altLang="zh-CN" sz="12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350000"/>
              </a:lnSpc>
              <a:buFont typeface="Arial" charset="0"/>
              <a:buChar char="•"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 ……</a:t>
            </a:r>
          </a:p>
        </p:txBody>
      </p:sp>
      <p:sp>
        <p:nvSpPr>
          <p:cNvPr id="20" name="矩形 19"/>
          <p:cNvSpPr/>
          <p:nvPr/>
        </p:nvSpPr>
        <p:spPr>
          <a:xfrm>
            <a:off x="4140200" y="1546225"/>
            <a:ext cx="1152525" cy="504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11638" y="1690688"/>
            <a:ext cx="1152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进入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产品页面</a:t>
            </a:r>
          </a:p>
        </p:txBody>
      </p:sp>
      <p:sp>
        <p:nvSpPr>
          <p:cNvPr id="38" name="矩形 37"/>
          <p:cNvSpPr/>
          <p:nvPr/>
        </p:nvSpPr>
        <p:spPr>
          <a:xfrm>
            <a:off x="4140200" y="2195513"/>
            <a:ext cx="1152525" cy="503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211638" y="2338388"/>
            <a:ext cx="1152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进入促销页面</a:t>
            </a:r>
          </a:p>
        </p:txBody>
      </p:sp>
      <p:grpSp>
        <p:nvGrpSpPr>
          <p:cNvPr id="6" name="组合 69"/>
          <p:cNvGrpSpPr>
            <a:grpSpLocks/>
          </p:cNvGrpSpPr>
          <p:nvPr/>
        </p:nvGrpSpPr>
        <p:grpSpPr bwMode="auto">
          <a:xfrm>
            <a:off x="4140200" y="3562350"/>
            <a:ext cx="1295400" cy="504825"/>
            <a:chOff x="5436096" y="1412776"/>
            <a:chExt cx="972108" cy="1021204"/>
          </a:xfrm>
        </p:grpSpPr>
        <p:sp>
          <p:nvSpPr>
            <p:cNvPr id="41" name="矩形 40"/>
            <p:cNvSpPr/>
            <p:nvPr/>
          </p:nvSpPr>
          <p:spPr>
            <a:xfrm>
              <a:off x="5436096" y="1412776"/>
              <a:ext cx="863699" cy="10212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231" name="TextBox 41"/>
            <p:cNvSpPr txBox="1">
              <a:spLocks noChangeArrowheads="1"/>
            </p:cNvSpPr>
            <p:nvPr/>
          </p:nvSpPr>
          <p:spPr bwMode="auto">
            <a:xfrm>
              <a:off x="5544108" y="1704549"/>
              <a:ext cx="864096" cy="49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微软雅黑" pitchFamily="34" charset="-122"/>
                  <a:ea typeface="微软雅黑" pitchFamily="34" charset="-122"/>
                </a:rPr>
                <a:t>点击注册按钮</a:t>
              </a:r>
            </a:p>
          </p:txBody>
        </p:sp>
      </p:grpSp>
      <p:grpSp>
        <p:nvGrpSpPr>
          <p:cNvPr id="8" name="组合 69"/>
          <p:cNvGrpSpPr>
            <a:grpSpLocks/>
          </p:cNvGrpSpPr>
          <p:nvPr/>
        </p:nvGrpSpPr>
        <p:grpSpPr bwMode="auto">
          <a:xfrm>
            <a:off x="4140200" y="4211638"/>
            <a:ext cx="1295400" cy="503237"/>
            <a:chOff x="5436096" y="1412776"/>
            <a:chExt cx="972108" cy="1021204"/>
          </a:xfrm>
        </p:grpSpPr>
        <p:sp>
          <p:nvSpPr>
            <p:cNvPr id="44" name="矩形 43"/>
            <p:cNvSpPr/>
            <p:nvPr/>
          </p:nvSpPr>
          <p:spPr>
            <a:xfrm>
              <a:off x="5436096" y="1412776"/>
              <a:ext cx="863699" cy="10212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229" name="TextBox 44"/>
            <p:cNvSpPr txBox="1">
              <a:spLocks noChangeArrowheads="1"/>
            </p:cNvSpPr>
            <p:nvPr/>
          </p:nvSpPr>
          <p:spPr bwMode="auto">
            <a:xfrm>
              <a:off x="5544108" y="1704549"/>
              <a:ext cx="864096" cy="49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000">
                  <a:latin typeface="微软雅黑" pitchFamily="34" charset="-122"/>
                  <a:ea typeface="微软雅黑" pitchFamily="34" charset="-122"/>
                </a:rPr>
                <a:t>点击购买按钮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4140200" y="2843213"/>
            <a:ext cx="1152525" cy="503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进入留言页面</a:t>
            </a: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5292725" y="1763713"/>
            <a:ext cx="792163" cy="574675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8" idx="3"/>
          </p:cNvCxnSpPr>
          <p:nvPr/>
        </p:nvCxnSpPr>
        <p:spPr>
          <a:xfrm>
            <a:off x="5292725" y="2446338"/>
            <a:ext cx="792163" cy="3651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3"/>
          </p:cNvCxnSpPr>
          <p:nvPr/>
        </p:nvCxnSpPr>
        <p:spPr>
          <a:xfrm flipV="1">
            <a:off x="5292725" y="2627313"/>
            <a:ext cx="792163" cy="46831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5292725" y="3814763"/>
            <a:ext cx="792163" cy="252412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5292725" y="4211638"/>
            <a:ext cx="792163" cy="250825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4284663" y="836613"/>
            <a:ext cx="403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访客有这些行为，就可以看作发生了转化</a:t>
            </a:r>
            <a:endParaRPr lang="en-US" altLang="zh-CN" sz="16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156325" y="1763713"/>
            <a:ext cx="2592388" cy="13668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323850" y="5445125"/>
            <a:ext cx="83518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转化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，就是访客做了任意一项您希望他做的事。与您自己期望达到的推广目的和效果有关。</a:t>
            </a:r>
          </a:p>
        </p:txBody>
      </p:sp>
      <p:pic>
        <p:nvPicPr>
          <p:cNvPr id="85" name="Picture 3" descr="E:\[0.内容小组]\[FC手册]\pic0615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35150"/>
            <a:ext cx="12969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308850" y="2390775"/>
            <a:ext cx="1439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页面目标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6300192" y="3903433"/>
            <a:ext cx="864096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7235825" y="3971925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事件目标</a:t>
            </a:r>
          </a:p>
        </p:txBody>
      </p:sp>
      <p:grpSp>
        <p:nvGrpSpPr>
          <p:cNvPr id="9" name="组合 75"/>
          <p:cNvGrpSpPr>
            <a:grpSpLocks/>
          </p:cNvGrpSpPr>
          <p:nvPr/>
        </p:nvGrpSpPr>
        <p:grpSpPr bwMode="auto">
          <a:xfrm>
            <a:off x="2268538" y="1835150"/>
            <a:ext cx="1871662" cy="2595563"/>
            <a:chOff x="2267744" y="1834946"/>
            <a:chExt cx="1872208" cy="2595464"/>
          </a:xfrm>
        </p:grpSpPr>
        <p:cxnSp>
          <p:nvCxnSpPr>
            <p:cNvPr id="53" name="直接箭头连接符 52"/>
            <p:cNvCxnSpPr/>
            <p:nvPr/>
          </p:nvCxnSpPr>
          <p:spPr>
            <a:xfrm>
              <a:off x="2628211" y="2482621"/>
              <a:ext cx="1511741" cy="158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2339202" y="3133471"/>
              <a:ext cx="1800750" cy="158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2267744" y="3782735"/>
              <a:ext cx="1872208" cy="1587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2267744" y="4428822"/>
              <a:ext cx="1872208" cy="158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3347559" y="1834946"/>
              <a:ext cx="792393" cy="158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93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" grpId="0"/>
      <p:bldP spid="5" grpId="0" animBg="1"/>
      <p:bldP spid="7" grpId="0"/>
      <p:bldP spid="20" grpId="0" animBg="1"/>
      <p:bldP spid="21" grpId="0"/>
      <p:bldP spid="38" grpId="0" animBg="1"/>
      <p:bldP spid="39" grpId="0"/>
      <p:bldP spid="47" grpId="0" animBg="1"/>
      <p:bldP spid="80" grpId="0"/>
      <p:bldP spid="82" grpId="0" animBg="1"/>
      <p:bldP spid="84" grpId="0"/>
      <p:bldP spid="86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950" y="981075"/>
            <a:ext cx="5543550" cy="3960813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3C88B-192A-48BC-BAEF-4B8D9D3F344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9220" name="TextBox 2"/>
          <p:cNvSpPr txBox="1">
            <a:spLocks noChangeArrowheads="1"/>
          </p:cNvSpPr>
          <p:nvPr/>
        </p:nvSpPr>
        <p:spPr bwMode="auto">
          <a:xfrm>
            <a:off x="0" y="188913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一个转化的实例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54006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56325" y="965200"/>
            <a:ext cx="2808288" cy="1062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把</a:t>
            </a: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提拉米苏的宣传页面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设置为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页面目标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，百度统计就能告诉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您有多少人看了这个页面。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6325" y="2852738"/>
            <a:ext cx="2808288" cy="1062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把</a:t>
            </a: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点击抢购按钮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设置为</a:t>
            </a:r>
            <a:r>
              <a:rPr lang="zh-CN" altLang="en-US" sz="1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事件目标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，百度统计就能告诉您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有多少人点击这个按钮。</a:t>
            </a:r>
          </a:p>
        </p:txBody>
      </p:sp>
      <p:grpSp>
        <p:nvGrpSpPr>
          <p:cNvPr id="7" name="Group 324"/>
          <p:cNvGrpSpPr>
            <a:grpSpLocks/>
          </p:cNvGrpSpPr>
          <p:nvPr/>
        </p:nvGrpSpPr>
        <p:grpSpPr bwMode="auto">
          <a:xfrm>
            <a:off x="7308850" y="2205038"/>
            <a:ext cx="506413" cy="503237"/>
            <a:chOff x="5893" y="2063"/>
            <a:chExt cx="190" cy="190"/>
          </a:xfrm>
        </p:grpSpPr>
        <p:sp>
          <p:nvSpPr>
            <p:cNvPr id="9233" name="Oval 325"/>
            <p:cNvSpPr>
              <a:spLocks noChangeArrowheads="1"/>
            </p:cNvSpPr>
            <p:nvPr/>
          </p:nvSpPr>
          <p:spPr bwMode="auto">
            <a:xfrm>
              <a:off x="5893" y="2063"/>
              <a:ext cx="190" cy="1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34" name="Rectangle 326"/>
            <p:cNvSpPr>
              <a:spLocks noChangeArrowheads="1"/>
            </p:cNvSpPr>
            <p:nvPr/>
          </p:nvSpPr>
          <p:spPr bwMode="auto">
            <a:xfrm>
              <a:off x="5931" y="2150"/>
              <a:ext cx="114" cy="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35" name="Rectangle 327"/>
            <p:cNvSpPr>
              <a:spLocks noChangeArrowheads="1"/>
            </p:cNvSpPr>
            <p:nvPr/>
          </p:nvSpPr>
          <p:spPr bwMode="auto">
            <a:xfrm rot="-5400000">
              <a:off x="5931" y="2150"/>
              <a:ext cx="114" cy="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下箭头 17"/>
          <p:cNvSpPr/>
          <p:nvPr/>
        </p:nvSpPr>
        <p:spPr>
          <a:xfrm>
            <a:off x="7308850" y="4005263"/>
            <a:ext cx="431800" cy="6477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156325" y="4818063"/>
            <a:ext cx="2808288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您就能知道有多少人对提拉米苏蛋糕感兴趣，</a:t>
            </a:r>
            <a:r>
              <a:rPr lang="zh-CN" altLang="en-US" sz="1400" b="1">
                <a:latin typeface="微软雅黑" pitchFamily="34" charset="-122"/>
                <a:ea typeface="微软雅黑" pitchFamily="34" charset="-122"/>
              </a:rPr>
              <a:t>多少人产生了购买意向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，这种购买意向都可以看作转化。</a:t>
            </a:r>
          </a:p>
        </p:txBody>
      </p:sp>
      <p:pic>
        <p:nvPicPr>
          <p:cNvPr id="17" name="图片 16" descr="newtipsicon2027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5030788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55650" y="5084763"/>
            <a:ext cx="424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19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醒目的按钮，有吸引力的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，都是提高转化的好途径。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9388" y="1052513"/>
            <a:ext cx="5400675" cy="381635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31913" y="2684463"/>
            <a:ext cx="1008062" cy="576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339975" y="2997200"/>
            <a:ext cx="3816350" cy="158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651500" y="1628775"/>
            <a:ext cx="504825" cy="1588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7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8" grpId="0" animBg="1"/>
      <p:bldP spid="19" grpId="0"/>
      <p:bldP spid="2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2205038"/>
            <a:ext cx="3203575" cy="4032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132138" y="2205038"/>
            <a:ext cx="6011862" cy="40290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986008-4024-4F0D-83F6-DC7CB98DE293}" type="slidenum">
              <a:rPr lang="zh-CN" altLang="en-US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10245" name="TextBox 3"/>
          <p:cNvSpPr txBox="1">
            <a:spLocks noChangeArrowheads="1"/>
          </p:cNvSpPr>
          <p:nvPr/>
        </p:nvSpPr>
        <p:spPr bwMode="auto">
          <a:xfrm>
            <a:off x="125413" y="168275"/>
            <a:ext cx="5022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百度统计是什么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6875463" y="908050"/>
            <a:ext cx="2017712" cy="936625"/>
          </a:xfrm>
          <a:prstGeom prst="wedgeRoundRectCallout">
            <a:avLst>
              <a:gd name="adj1" fmla="val -19106"/>
              <a:gd name="adj2" fmla="val 7364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到底哪个关键词最值、带来的客户最多？</a:t>
            </a:r>
          </a:p>
        </p:txBody>
      </p:sp>
      <p:sp>
        <p:nvSpPr>
          <p:cNvPr id="44" name="圆角矩形标注 43"/>
          <p:cNvSpPr/>
          <p:nvPr/>
        </p:nvSpPr>
        <p:spPr>
          <a:xfrm>
            <a:off x="4740275" y="908050"/>
            <a:ext cx="2016125" cy="936625"/>
          </a:xfrm>
          <a:prstGeom prst="wedgeRoundRectCallout">
            <a:avLst>
              <a:gd name="adj1" fmla="val -19106"/>
              <a:gd name="adj2" fmla="val 7364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做了百度推广，到底值不值？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效果不好评估啊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标注 49"/>
          <p:cNvSpPr/>
          <p:nvPr/>
        </p:nvSpPr>
        <p:spPr>
          <a:xfrm>
            <a:off x="250825" y="908050"/>
            <a:ext cx="2160588" cy="936625"/>
          </a:xfrm>
          <a:prstGeom prst="wedgeRoundRectCallout">
            <a:avLst>
              <a:gd name="adj1" fmla="val -19106"/>
              <a:gd name="adj2" fmla="val 7364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现阶段的营销推广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到底哪方面好？哪方面不好？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179388" y="2852738"/>
            <a:ext cx="1103312" cy="863600"/>
            <a:chOff x="4283968" y="1700808"/>
            <a:chExt cx="1296144" cy="1008112"/>
          </a:xfrm>
        </p:grpSpPr>
        <p:sp>
          <p:nvSpPr>
            <p:cNvPr id="24" name="圆角矩形 23"/>
            <p:cNvSpPr/>
            <p:nvPr/>
          </p:nvSpPr>
          <p:spPr>
            <a:xfrm>
              <a:off x="4283968" y="1700808"/>
              <a:ext cx="1296144" cy="10081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027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831176"/>
              <a:ext cx="101917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矩形 27"/>
          <p:cNvSpPr/>
          <p:nvPr/>
        </p:nvSpPr>
        <p:spPr>
          <a:xfrm>
            <a:off x="179388" y="4643438"/>
            <a:ext cx="279558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哪里效果好，哪里不好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完全不知道！</a:t>
            </a:r>
          </a:p>
        </p:txBody>
      </p:sp>
      <p:sp>
        <p:nvSpPr>
          <p:cNvPr id="29" name="矩形 28"/>
          <p:cNvSpPr/>
          <p:nvPr/>
        </p:nvSpPr>
        <p:spPr>
          <a:xfrm>
            <a:off x="179388" y="3860800"/>
            <a:ext cx="2736850" cy="6143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这种效果评估方法被动、统计不全面，还可能导致决策错误</a:t>
            </a:r>
          </a:p>
        </p:txBody>
      </p:sp>
      <p:sp>
        <p:nvSpPr>
          <p:cNvPr id="30" name="矩形 29"/>
          <p:cNvSpPr/>
          <p:nvPr/>
        </p:nvSpPr>
        <p:spPr>
          <a:xfrm>
            <a:off x="179388" y="5300663"/>
            <a:ext cx="2736850" cy="5365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客户流失在哪里？该加强哪里？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完全不知道！</a:t>
            </a:r>
          </a:p>
        </p:txBody>
      </p:sp>
      <p:sp>
        <p:nvSpPr>
          <p:cNvPr id="32" name="矩形 31"/>
          <p:cNvSpPr/>
          <p:nvPr/>
        </p:nvSpPr>
        <p:spPr>
          <a:xfrm>
            <a:off x="1824038" y="2132013"/>
            <a:ext cx="1223962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以前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78175" y="2133600"/>
            <a:ext cx="1223963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现在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1331913" y="2997200"/>
            <a:ext cx="18002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>
                <a:latin typeface="微软雅黑" pitchFamily="34" charset="-122"/>
                <a:ea typeface="微软雅黑" pitchFamily="34" charset="-122"/>
              </a:rPr>
              <a:t>只能根据电话量来推测推广效果</a:t>
            </a:r>
            <a:r>
              <a:rPr lang="en-US" altLang="zh-CN" sz="130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grpSp>
        <p:nvGrpSpPr>
          <p:cNvPr id="4" name="组合 43"/>
          <p:cNvGrpSpPr>
            <a:grpSpLocks/>
          </p:cNvGrpSpPr>
          <p:nvPr/>
        </p:nvGrpSpPr>
        <p:grpSpPr bwMode="auto">
          <a:xfrm>
            <a:off x="3406775" y="2997200"/>
            <a:ext cx="1657350" cy="863600"/>
            <a:chOff x="4211960" y="3473712"/>
            <a:chExt cx="1656184" cy="864096"/>
          </a:xfrm>
        </p:grpSpPr>
        <p:sp>
          <p:nvSpPr>
            <p:cNvPr id="37" name="圆角矩形 36"/>
            <p:cNvSpPr/>
            <p:nvPr/>
          </p:nvSpPr>
          <p:spPr>
            <a:xfrm>
              <a:off x="4211960" y="3473712"/>
              <a:ext cx="1656184" cy="8640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027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328" y="3645024"/>
              <a:ext cx="1441464" cy="47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5219700" y="3303588"/>
            <a:ext cx="3722688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有了百度统计，问题迎刃而解！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79838" y="4826000"/>
            <a:ext cx="49688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透过现象看本质，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科学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精确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的分析推广效果</a:t>
            </a: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779838" y="4289425"/>
            <a:ext cx="4824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  百度统计是百度推出的</a:t>
            </a:r>
            <a:r>
              <a:rPr lang="zh-CN" altLang="en-US" sz="1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网站流量分析工具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2532063" y="908050"/>
            <a:ext cx="2087562" cy="936625"/>
          </a:xfrm>
          <a:prstGeom prst="wedgeRoundRectCallout">
            <a:avLst>
              <a:gd name="adj1" fmla="val -19106"/>
              <a:gd name="adj2" fmla="val 7364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网站看的人多，买的人少，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客户流失到底在哪个环节？</a:t>
            </a:r>
          </a:p>
        </p:txBody>
      </p:sp>
      <p:grpSp>
        <p:nvGrpSpPr>
          <p:cNvPr id="5" name="组合 30"/>
          <p:cNvGrpSpPr>
            <a:grpSpLocks/>
          </p:cNvGrpSpPr>
          <p:nvPr/>
        </p:nvGrpSpPr>
        <p:grpSpPr bwMode="auto">
          <a:xfrm>
            <a:off x="1908175" y="1557338"/>
            <a:ext cx="576263" cy="576262"/>
            <a:chOff x="3131840" y="1340768"/>
            <a:chExt cx="720080" cy="720080"/>
          </a:xfrm>
        </p:grpSpPr>
        <p:sp>
          <p:nvSpPr>
            <p:cNvPr id="36" name="椭圆 35"/>
            <p:cNvSpPr/>
            <p:nvPr/>
          </p:nvSpPr>
          <p:spPr>
            <a:xfrm>
              <a:off x="3131840" y="1340768"/>
              <a:ext cx="720080" cy="7200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2" name="Picture 2" descr="E:\[素材库]\icon\120多个实用小图标矢量素材\raster\blue\check_32x26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37577" y="1597174"/>
              <a:ext cx="304800" cy="247650"/>
            </a:xfrm>
            <a:prstGeom prst="rect">
              <a:avLst/>
            </a:prstGeom>
            <a:noFill/>
          </p:spPr>
        </p:pic>
      </p:grpSp>
      <p:grpSp>
        <p:nvGrpSpPr>
          <p:cNvPr id="6" name="组合 42"/>
          <p:cNvGrpSpPr>
            <a:grpSpLocks/>
          </p:cNvGrpSpPr>
          <p:nvPr/>
        </p:nvGrpSpPr>
        <p:grpSpPr bwMode="auto">
          <a:xfrm>
            <a:off x="4211638" y="1557338"/>
            <a:ext cx="576262" cy="576262"/>
            <a:chOff x="3131840" y="1340768"/>
            <a:chExt cx="720080" cy="720080"/>
          </a:xfrm>
        </p:grpSpPr>
        <p:sp>
          <p:nvSpPr>
            <p:cNvPr id="46" name="椭圆 45"/>
            <p:cNvSpPr/>
            <p:nvPr/>
          </p:nvSpPr>
          <p:spPr>
            <a:xfrm>
              <a:off x="3131840" y="1340768"/>
              <a:ext cx="720080" cy="7200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7" name="Picture 2" descr="E:\[素材库]\icon\120多个实用小图标矢量素材\raster\blue\check_32x26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37577" y="1597174"/>
              <a:ext cx="304800" cy="247650"/>
            </a:xfrm>
            <a:prstGeom prst="rect">
              <a:avLst/>
            </a:prstGeom>
            <a:noFill/>
          </p:spPr>
        </p:pic>
      </p:grpSp>
      <p:grpSp>
        <p:nvGrpSpPr>
          <p:cNvPr id="7" name="组合 47"/>
          <p:cNvGrpSpPr>
            <a:grpSpLocks/>
          </p:cNvGrpSpPr>
          <p:nvPr/>
        </p:nvGrpSpPr>
        <p:grpSpPr bwMode="auto">
          <a:xfrm>
            <a:off x="6300788" y="1557338"/>
            <a:ext cx="574675" cy="576262"/>
            <a:chOff x="3131840" y="1340768"/>
            <a:chExt cx="720080" cy="720080"/>
          </a:xfrm>
        </p:grpSpPr>
        <p:sp>
          <p:nvSpPr>
            <p:cNvPr id="49" name="椭圆 48"/>
            <p:cNvSpPr/>
            <p:nvPr/>
          </p:nvSpPr>
          <p:spPr>
            <a:xfrm>
              <a:off x="3131840" y="1340768"/>
              <a:ext cx="720080" cy="7200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52" name="Picture 2" descr="E:\[素材库]\icon\120多个实用小图标矢量素材\raster\blue\check_32x26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37577" y="1597174"/>
              <a:ext cx="304800" cy="247650"/>
            </a:xfrm>
            <a:prstGeom prst="rect">
              <a:avLst/>
            </a:prstGeom>
            <a:noFill/>
          </p:spPr>
        </p:pic>
      </p:grpSp>
      <p:grpSp>
        <p:nvGrpSpPr>
          <p:cNvPr id="8" name="组合 52"/>
          <p:cNvGrpSpPr>
            <a:grpSpLocks/>
          </p:cNvGrpSpPr>
          <p:nvPr/>
        </p:nvGrpSpPr>
        <p:grpSpPr bwMode="auto">
          <a:xfrm>
            <a:off x="8459788" y="1557338"/>
            <a:ext cx="576262" cy="576262"/>
            <a:chOff x="3131840" y="1340768"/>
            <a:chExt cx="720080" cy="720080"/>
          </a:xfrm>
        </p:grpSpPr>
        <p:sp>
          <p:nvSpPr>
            <p:cNvPr id="54" name="椭圆 53"/>
            <p:cNvSpPr/>
            <p:nvPr/>
          </p:nvSpPr>
          <p:spPr>
            <a:xfrm>
              <a:off x="3131840" y="1340768"/>
              <a:ext cx="720080" cy="7200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55" name="Picture 2" descr="E:\[素材库]\icon\120多个实用小图标矢量素材\raster\blue\check_32x26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37577" y="1597174"/>
              <a:ext cx="304800" cy="247650"/>
            </a:xfrm>
            <a:prstGeom prst="rect">
              <a:avLst/>
            </a:prstGeom>
            <a:noFill/>
          </p:spPr>
        </p:pic>
      </p:grpSp>
    </p:spTree>
    <p:custDataLst>
      <p:tags r:id="rId1"/>
    </p:custDataLst>
  </p:cSld>
  <p:clrMapOvr>
    <a:masterClrMapping/>
  </p:clrMapOvr>
  <p:transition advTm="26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3" grpId="0" animBg="1"/>
      <p:bldP spid="26" grpId="0" animBg="1"/>
      <p:bldP spid="44" grpId="0" animBg="1"/>
      <p:bldP spid="50" grpId="0" animBg="1"/>
      <p:bldP spid="28" grpId="0"/>
      <p:bldP spid="29" grpId="0"/>
      <p:bldP spid="30" grpId="0"/>
      <p:bldP spid="32" grpId="0"/>
      <p:bldP spid="34" grpId="0"/>
      <p:bldP spid="35" grpId="0"/>
      <p:bldP spid="39" grpId="0"/>
      <p:bldP spid="40" grpId="0"/>
      <p:bldP spid="41" grpId="0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LOOPED_PLAYBAC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1|2.5|3.7|3.6|3.6|3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9|1.3|3.9|5|1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3|2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5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1.8|2.1|1.9|2|1.8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heme/theme1.xml><?xml version="1.0" encoding="utf-8"?>
<a:theme xmlns:a="http://schemas.openxmlformats.org/drawingml/2006/main" name="增值系列课程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增值系列课程模板</Template>
  <TotalTime>4765</TotalTime>
  <Words>2984</Words>
  <Application>Microsoft Office PowerPoint</Application>
  <PresentationFormat>全屏显示(4:3)</PresentationFormat>
  <Paragraphs>301</Paragraphs>
  <Slides>24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增值系列课程模板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L1客户版</dc:title>
  <dc:creator>Daisy Cheung</dc:creator>
  <cp:lastModifiedBy>Sky123.Org</cp:lastModifiedBy>
  <cp:revision>2667</cp:revision>
  <dcterms:created xsi:type="dcterms:W3CDTF">2010-08-09T07:15:40Z</dcterms:created>
  <dcterms:modified xsi:type="dcterms:W3CDTF">2013-11-07T05:57:47Z</dcterms:modified>
</cp:coreProperties>
</file>